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9"/>
  </p:notesMasterIdLst>
  <p:sldIdLst>
    <p:sldId id="256" r:id="rId2"/>
    <p:sldId id="275" r:id="rId3"/>
    <p:sldId id="274" r:id="rId4"/>
    <p:sldId id="257" r:id="rId5"/>
    <p:sldId id="258" r:id="rId6"/>
    <p:sldId id="327" r:id="rId7"/>
    <p:sldId id="325" r:id="rId8"/>
    <p:sldId id="272" r:id="rId9"/>
    <p:sldId id="339" r:id="rId10"/>
    <p:sldId id="321" r:id="rId11"/>
    <p:sldId id="259" r:id="rId12"/>
    <p:sldId id="363" r:id="rId13"/>
    <p:sldId id="273" r:id="rId14"/>
    <p:sldId id="336" r:id="rId15"/>
    <p:sldId id="326" r:id="rId16"/>
    <p:sldId id="260" r:id="rId17"/>
    <p:sldId id="359" r:id="rId18"/>
    <p:sldId id="337" r:id="rId19"/>
    <p:sldId id="338" r:id="rId20"/>
    <p:sldId id="314" r:id="rId21"/>
    <p:sldId id="263" r:id="rId22"/>
    <p:sldId id="361" r:id="rId23"/>
    <p:sldId id="283" r:id="rId24"/>
    <p:sldId id="329" r:id="rId25"/>
    <p:sldId id="330" r:id="rId26"/>
    <p:sldId id="333" r:id="rId27"/>
    <p:sldId id="343" r:id="rId28"/>
    <p:sldId id="366" r:id="rId29"/>
    <p:sldId id="367" r:id="rId30"/>
    <p:sldId id="372" r:id="rId31"/>
    <p:sldId id="369" r:id="rId32"/>
    <p:sldId id="370" r:id="rId33"/>
    <p:sldId id="371" r:id="rId34"/>
    <p:sldId id="264" r:id="rId35"/>
    <p:sldId id="266" r:id="rId36"/>
    <p:sldId id="277" r:id="rId37"/>
    <p:sldId id="276" r:id="rId38"/>
    <p:sldId id="285" r:id="rId39"/>
    <p:sldId id="265" r:id="rId40"/>
    <p:sldId id="289" r:id="rId41"/>
    <p:sldId id="288" r:id="rId42"/>
    <p:sldId id="278" r:id="rId43"/>
    <p:sldId id="279" r:id="rId44"/>
    <p:sldId id="281" r:id="rId45"/>
    <p:sldId id="290" r:id="rId46"/>
    <p:sldId id="362" r:id="rId47"/>
    <p:sldId id="295" r:id="rId48"/>
    <p:sldId id="292" r:id="rId49"/>
    <p:sldId id="313" r:id="rId50"/>
    <p:sldId id="365" r:id="rId51"/>
    <p:sldId id="296" r:id="rId52"/>
    <p:sldId id="280" r:id="rId53"/>
    <p:sldId id="318" r:id="rId54"/>
    <p:sldId id="319" r:id="rId55"/>
    <p:sldId id="320" r:id="rId56"/>
    <p:sldId id="334" r:id="rId57"/>
    <p:sldId id="267" r:id="rId58"/>
    <p:sldId id="342" r:id="rId59"/>
    <p:sldId id="357" r:id="rId60"/>
    <p:sldId id="284" r:id="rId61"/>
    <p:sldId id="358" r:id="rId62"/>
    <p:sldId id="346" r:id="rId63"/>
    <p:sldId id="348" r:id="rId64"/>
    <p:sldId id="349" r:id="rId65"/>
    <p:sldId id="271" r:id="rId66"/>
    <p:sldId id="340" r:id="rId67"/>
    <p:sldId id="341" r:id="rId6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E6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34"/>
    <p:restoredTop sz="97472" autoAdjust="0"/>
  </p:normalViewPr>
  <p:slideViewPr>
    <p:cSldViewPr snapToGrid="0" snapToObjects="1" showGuides="1">
      <p:cViewPr varScale="1">
        <p:scale>
          <a:sx n="146" d="100"/>
          <a:sy n="146" d="100"/>
        </p:scale>
        <p:origin x="644" y="76"/>
      </p:cViewPr>
      <p:guideLst>
        <p:guide orient="horz" pos="2092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64D685-90B8-E744-8103-77515D4988BC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53DD2-B416-A04E-BE51-2DF91A31C6C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9448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02602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17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81442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35211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19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89228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프롬프트 앞이 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(</a:t>
            </a:r>
            <a:r>
              <a:rPr lang="en-US" altLang="ko-KR" b="0" i="0" u="none" strike="noStrike" dirty="0" err="1">
                <a:solidFill>
                  <a:srgbClr val="000000"/>
                </a:solidFill>
                <a:effectLst/>
              </a:rPr>
              <a:t>herbpai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)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로 바뀌면 성공입니다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rtl="0"/>
            <a:r>
              <a:rPr lang="en-US" altLang="ko-KR" b="1" dirty="0"/>
              <a:t>Python </a:t>
            </a:r>
            <a:r>
              <a:rPr lang="ko-KR" altLang="en-US" b="1" dirty="0"/>
              <a:t>버전 안내</a:t>
            </a:r>
            <a:r>
              <a:rPr lang="ko-KR" altLang="en-US" dirty="0"/>
              <a:t> </a:t>
            </a:r>
            <a:r>
              <a:rPr lang="en-US" altLang="ko-KR" dirty="0"/>
              <a:t>3.10</a:t>
            </a:r>
            <a:r>
              <a:rPr lang="ko-KR" altLang="en-US" dirty="0"/>
              <a:t>을 권장합니다</a:t>
            </a:r>
            <a:r>
              <a:rPr lang="en-US" altLang="ko-KR" dirty="0"/>
              <a:t>. 3.9</a:t>
            </a:r>
            <a:r>
              <a:rPr lang="ko-KR" altLang="en-US" dirty="0"/>
              <a:t>도 동작하지만 </a:t>
            </a:r>
            <a:r>
              <a:rPr lang="en-US" altLang="ko-KR" dirty="0"/>
              <a:t>5</a:t>
            </a:r>
            <a:r>
              <a:rPr lang="ko-KR" altLang="en-US" dirty="0"/>
              <a:t>단계에서 </a:t>
            </a:r>
            <a:r>
              <a:rPr lang="en-US" altLang="ko-KR" dirty="0" err="1"/>
              <a:t>gradio</a:t>
            </a:r>
            <a:r>
              <a:rPr lang="en-US" altLang="ko-KR" dirty="0"/>
              <a:t> </a:t>
            </a:r>
            <a:r>
              <a:rPr lang="ko-KR" altLang="en-US" dirty="0"/>
              <a:t>설치가 실패하므로 별도 처리가 필요합니다</a:t>
            </a:r>
            <a:r>
              <a:rPr lang="en-US" altLang="ko-KR" dirty="0"/>
              <a:t>. 3.12 </a:t>
            </a:r>
            <a:r>
              <a:rPr lang="ko-KR" altLang="en-US" dirty="0"/>
              <a:t>이상은 </a:t>
            </a:r>
            <a:r>
              <a:rPr lang="en-US" altLang="ko-KR" dirty="0"/>
              <a:t>torch </a:t>
            </a:r>
            <a:r>
              <a:rPr lang="ko-KR" altLang="en-US" dirty="0"/>
              <a:t>호환 문제가 있어 권장하지 않습니다</a:t>
            </a:r>
            <a:r>
              <a:rPr lang="en-US" altLang="ko-KR" dirty="0"/>
              <a:t>.</a:t>
            </a:r>
          </a:p>
          <a:p>
            <a:pPr rtl="0"/>
            <a:endParaRPr lang="en-US" altLang="ko-KR" dirty="0"/>
          </a:p>
          <a:p>
            <a:pPr algn="l" rtl="0"/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모델 파일 </a:t>
            </a:r>
            <a:r>
              <a:rPr lang="en-US" altLang="ko-KR" b="0" i="0" u="none" strike="noStrike" dirty="0" err="1">
                <a:solidFill>
                  <a:srgbClr val="000000"/>
                </a:solidFill>
                <a:effectLst/>
              </a:rPr>
              <a:t>best.pt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는 약 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133MB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입니다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. GitHub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는 일반 파일을 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100MB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까지만 허용하므로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이 파일은 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Git LFS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로 관리됩니다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. LFS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가 없는 상태로 </a:t>
            </a:r>
            <a:r>
              <a:rPr lang="ko-KR" altLang="en-US" b="0" i="0" u="none" strike="noStrike" dirty="0" err="1">
                <a:solidFill>
                  <a:srgbClr val="000000"/>
                </a:solidFill>
                <a:effectLst/>
              </a:rPr>
              <a:t>클론하면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 저장소에는 </a:t>
            </a:r>
            <a:r>
              <a:rPr lang="en-US" altLang="ko-KR" b="1" i="0" u="none" strike="noStrike" dirty="0">
                <a:solidFill>
                  <a:srgbClr val="000000"/>
                </a:solidFill>
                <a:effectLst/>
              </a:rPr>
              <a:t>1KB</a:t>
            </a:r>
            <a:r>
              <a:rPr lang="ko-KR" altLang="en-US" b="1" i="0" u="none" strike="noStrike" dirty="0" err="1">
                <a:solidFill>
                  <a:srgbClr val="000000"/>
                </a:solidFill>
                <a:effectLst/>
              </a:rPr>
              <a:t>짜리</a:t>
            </a:r>
            <a:r>
              <a:rPr lang="ko-KR" altLang="en-US" b="1" i="0" u="none" strike="noStrike" dirty="0">
                <a:solidFill>
                  <a:srgbClr val="000000"/>
                </a:solidFill>
                <a:effectLst/>
              </a:rPr>
              <a:t> 포인터 텍스트 파일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만 받아지고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실행 단계에서 모델 로딩 오류가 발생합니다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l" rtl="0"/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문제는 클론 자체는 성공한 것처럼 보인다는 점입니다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. 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그래서 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4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</a:rPr>
              <a:t>단계 검증이 중요합니다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endParaRPr kumimoji="1" lang="ko-KR" altLang="en-US" dirty="0"/>
          </a:p>
          <a:p>
            <a:pPr rtl="0"/>
            <a:endParaRPr lang="en-US" altLang="ko-KR" dirty="0"/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196AF-8B95-3A4E-BC6C-556F8469B490}" type="slidenum">
              <a:rPr kumimoji="1" lang="ko-KR" altLang="en-US" smtClean="0"/>
              <a:t>29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18551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/>
              <a:t>cd ~</a:t>
            </a:r>
          </a:p>
          <a:p>
            <a:r>
              <a:rPr kumimoji="1" lang="en-US" altLang="ko-KR" dirty="0"/>
              <a:t>rm -rf </a:t>
            </a:r>
            <a:r>
              <a:rPr kumimoji="1" lang="en-US" altLang="ko-KR" dirty="0" err="1"/>
              <a:t>HerbPAI</a:t>
            </a:r>
            <a:endParaRPr kumimoji="1" lang="en-US" altLang="ko-KR" dirty="0"/>
          </a:p>
          <a:p>
            <a:r>
              <a:rPr kumimoji="1" lang="en-US" altLang="ko-KR" dirty="0"/>
              <a:t>git clone https://</a:t>
            </a:r>
            <a:r>
              <a:rPr kumimoji="1" lang="en-US" altLang="ko-KR" dirty="0" err="1"/>
              <a:t>github.com</a:t>
            </a:r>
            <a:r>
              <a:rPr kumimoji="1" lang="en-US" altLang="ko-KR" dirty="0"/>
              <a:t>/Sujeong-Han/</a:t>
            </a:r>
            <a:r>
              <a:rPr kumimoji="1" lang="en-US" altLang="ko-KR" dirty="0" err="1"/>
              <a:t>HerbPAI.git</a:t>
            </a:r>
            <a:endParaRPr kumimoji="1" lang="en-US" altLang="ko-KR" dirty="0"/>
          </a:p>
          <a:p>
            <a:endParaRPr kumimoji="1" lang="en-US" altLang="ko-KR" dirty="0"/>
          </a:p>
          <a:p>
            <a:r>
              <a:rPr kumimoji="1" lang="ko-KR" altLang="en-US" dirty="0"/>
              <a:t>다시 만들려면 지워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196AF-8B95-3A4E-BC6C-556F8469B490}" type="slidenum">
              <a:rPr kumimoji="1" lang="ko-KR" altLang="en-US" smtClean="0"/>
              <a:t>30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89226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workshop/1-image_resize/Input/Viola</a:t>
            </a:r>
          </a:p>
          <a:p>
            <a:endParaRPr lang="en-US" altLang="ko-KR" dirty="0"/>
          </a:p>
          <a:p>
            <a:r>
              <a:rPr lang="ko-KR" altLang="en-US" dirty="0"/>
              <a:t>옵션역할</a:t>
            </a:r>
            <a:endParaRPr lang="en-US" altLang="ko-KR" dirty="0"/>
          </a:p>
          <a:p>
            <a:r>
              <a:rPr lang="en-US" altLang="ko-KR" dirty="0"/>
              <a:t>--source</a:t>
            </a:r>
            <a:r>
              <a:rPr lang="ko-KR" altLang="en-US" dirty="0"/>
              <a:t>입력 이미지 파일 또는 폴더 경로</a:t>
            </a:r>
            <a:endParaRPr lang="en-US" altLang="ko-KR" dirty="0"/>
          </a:p>
          <a:p>
            <a:r>
              <a:rPr lang="en-US" altLang="ko-KR" dirty="0"/>
              <a:t>--weights</a:t>
            </a:r>
            <a:r>
              <a:rPr lang="ko-KR" altLang="en-US" dirty="0"/>
              <a:t>모델 파일 경로</a:t>
            </a:r>
            <a:endParaRPr lang="en-US" altLang="ko-KR" dirty="0"/>
          </a:p>
          <a:p>
            <a:r>
              <a:rPr lang="en-US" altLang="ko-KR" dirty="0"/>
              <a:t>--keep-canvas</a:t>
            </a:r>
            <a:r>
              <a:rPr lang="ko-KR" altLang="en-US" dirty="0"/>
              <a:t>원본 크기 유지 </a:t>
            </a:r>
            <a:r>
              <a:rPr lang="en-US" altLang="ko-KR" dirty="0"/>
              <a:t>+ </a:t>
            </a:r>
            <a:r>
              <a:rPr lang="ko-KR" altLang="en-US" dirty="0"/>
              <a:t>흰 캔버스 배치 </a:t>
            </a:r>
            <a:r>
              <a:rPr lang="en-US" altLang="ko-KR" dirty="0"/>
              <a:t>(</a:t>
            </a:r>
            <a:r>
              <a:rPr lang="en-US" altLang="ko-KR" dirty="0" err="1"/>
              <a:t>HuggingFace</a:t>
            </a:r>
            <a:r>
              <a:rPr lang="en-US" altLang="ko-KR" dirty="0"/>
              <a:t> </a:t>
            </a:r>
            <a:r>
              <a:rPr lang="ko-KR" altLang="en-US" dirty="0"/>
              <a:t>데모와 동일한 출력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--project</a:t>
            </a:r>
            <a:r>
              <a:rPr lang="ko-KR" altLang="en-US" dirty="0"/>
              <a:t>결과가 저장될 상위 폴더</a:t>
            </a:r>
            <a:endParaRPr lang="en-US" altLang="ko-KR" dirty="0"/>
          </a:p>
          <a:p>
            <a:r>
              <a:rPr lang="en-US" altLang="ko-KR" dirty="0"/>
              <a:t>--name</a:t>
            </a:r>
            <a:r>
              <a:rPr lang="ko-KR" altLang="en-US" dirty="0"/>
              <a:t>상위 폴더 안에 만들어질 하위 폴더 이름</a:t>
            </a:r>
            <a:endParaRPr lang="en-US" altLang="ko-KR" dirty="0"/>
          </a:p>
          <a:p>
            <a:r>
              <a:rPr lang="en-US" altLang="ko-KR" dirty="0"/>
              <a:t>--exist-ok</a:t>
            </a:r>
            <a:r>
              <a:rPr lang="ko-KR" altLang="en-US" dirty="0"/>
              <a:t>같은 이름의 폴더가 있어도 덮어씀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196AF-8B95-3A4E-BC6C-556F8469B490}" type="slidenum">
              <a:rPr kumimoji="1" lang="ko-KR" altLang="en-US" smtClean="0"/>
              <a:t>31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082734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1CECD-D9B4-1B31-56DE-D4C4108AE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F7A395F-B425-71B7-B1E2-39BD3A79B0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4230810-273E-07A8-7B33-893131147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workshop/1-image_resize/Input/Viola</a:t>
            </a:r>
          </a:p>
          <a:p>
            <a:endParaRPr lang="en-US" altLang="ko-KR" dirty="0"/>
          </a:p>
          <a:p>
            <a:r>
              <a:rPr lang="ko-KR" altLang="en-US" dirty="0"/>
              <a:t>옵션역할</a:t>
            </a:r>
            <a:endParaRPr lang="en-US" altLang="ko-KR" dirty="0"/>
          </a:p>
          <a:p>
            <a:r>
              <a:rPr lang="en-US" altLang="ko-KR" dirty="0"/>
              <a:t>--source</a:t>
            </a:r>
            <a:r>
              <a:rPr lang="ko-KR" altLang="en-US" dirty="0"/>
              <a:t>입력 이미지 파일 또는 폴더 경로</a:t>
            </a:r>
            <a:endParaRPr lang="en-US" altLang="ko-KR" dirty="0"/>
          </a:p>
          <a:p>
            <a:r>
              <a:rPr lang="en-US" altLang="ko-KR" dirty="0"/>
              <a:t>--weights</a:t>
            </a:r>
            <a:r>
              <a:rPr lang="ko-KR" altLang="en-US" dirty="0"/>
              <a:t>모델 파일 경로</a:t>
            </a:r>
            <a:endParaRPr lang="en-US" altLang="ko-KR" dirty="0"/>
          </a:p>
          <a:p>
            <a:r>
              <a:rPr lang="en-US" altLang="ko-KR" dirty="0"/>
              <a:t>--keep-canvas</a:t>
            </a:r>
            <a:r>
              <a:rPr lang="ko-KR" altLang="en-US" dirty="0"/>
              <a:t>원본 크기 유지 </a:t>
            </a:r>
            <a:r>
              <a:rPr lang="en-US" altLang="ko-KR" dirty="0"/>
              <a:t>+ </a:t>
            </a:r>
            <a:r>
              <a:rPr lang="ko-KR" altLang="en-US" dirty="0"/>
              <a:t>흰 캔버스 배치 </a:t>
            </a:r>
            <a:r>
              <a:rPr lang="en-US" altLang="ko-KR" dirty="0"/>
              <a:t>(</a:t>
            </a:r>
            <a:r>
              <a:rPr lang="en-US" altLang="ko-KR" dirty="0" err="1"/>
              <a:t>HuggingFace</a:t>
            </a:r>
            <a:r>
              <a:rPr lang="en-US" altLang="ko-KR" dirty="0"/>
              <a:t> </a:t>
            </a:r>
            <a:r>
              <a:rPr lang="ko-KR" altLang="en-US" dirty="0"/>
              <a:t>데모와 동일한 출력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--project</a:t>
            </a:r>
            <a:r>
              <a:rPr lang="ko-KR" altLang="en-US" dirty="0"/>
              <a:t>결과가 저장될 상위 폴더</a:t>
            </a:r>
            <a:endParaRPr lang="en-US" altLang="ko-KR" dirty="0"/>
          </a:p>
          <a:p>
            <a:r>
              <a:rPr lang="en-US" altLang="ko-KR" dirty="0"/>
              <a:t>--name</a:t>
            </a:r>
            <a:r>
              <a:rPr lang="ko-KR" altLang="en-US" dirty="0"/>
              <a:t>상위 폴더 안에 만들어질 하위 폴더 이름</a:t>
            </a:r>
            <a:endParaRPr lang="en-US" altLang="ko-KR" dirty="0"/>
          </a:p>
          <a:p>
            <a:r>
              <a:rPr lang="en-US" altLang="ko-KR" dirty="0"/>
              <a:t>--exist-ok</a:t>
            </a:r>
            <a:r>
              <a:rPr lang="ko-KR" altLang="en-US" dirty="0"/>
              <a:t>같은 이름의 폴더가 있어도 덮어씀</a:t>
            </a:r>
            <a:endParaRPr kumimoji="1"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067A1E5-9938-F691-C97F-9F93AF9194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196AF-8B95-3A4E-BC6C-556F8469B490}" type="slidenum">
              <a:rPr kumimoji="1" lang="ko-KR" altLang="en-US" smtClean="0"/>
              <a:t>32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874348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err="1"/>
              <a:t>Basename</a:t>
            </a:r>
            <a:r>
              <a:rPr kumimoji="1" lang="ko-KR" altLang="en-US" dirty="0"/>
              <a:t> </a:t>
            </a:r>
            <a:r>
              <a:rPr kumimoji="1" lang="en-US" altLang="ko-KR" dirty="0"/>
              <a:t>:</a:t>
            </a:r>
            <a:r>
              <a:rPr kumimoji="1" lang="ko-KR" altLang="en-US" dirty="0"/>
              <a:t> 마지막 폴더 이름 </a:t>
            </a:r>
            <a:r>
              <a:rPr kumimoji="1" lang="en-US" altLang="ko-KR" dirty="0"/>
              <a:t>/</a:t>
            </a:r>
            <a:r>
              <a:rPr kumimoji="1" lang="ko-KR" altLang="en-US" dirty="0"/>
              <a:t> 이걸로 똑같이 만들려고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196AF-8B95-3A4E-BC6C-556F8469B490}" type="slidenum">
              <a:rPr kumimoji="1" lang="ko-KR" altLang="en-US" smtClean="0"/>
              <a:t>33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966150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40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520497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41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58762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7008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42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257476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43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955862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45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172018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46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867953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47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1776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48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471080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49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725273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50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338356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51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824551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55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89859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933428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58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228355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b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60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470487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67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0179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08003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14539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55427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56377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52888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453DD2-B416-A04E-BE51-2DF91A31C6C9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14584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583B75-F00F-5D47-91C3-A7EBA869C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CAED0E6-DCD3-BE4A-928B-246F35E343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65011B-B949-A244-B08A-085B9C667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97F241D-CC71-8549-A9F4-4E6CDD08D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3FC4FE8-B30C-3C41-96B6-6B4C97794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61401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1C54DE-1D53-4644-80F0-875A757E5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97BB1C0-00C6-744B-A30D-763ADB4BC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819F8B5-EC2F-7140-9788-CE85E5FAD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CDD20E2-5A82-474C-AFD1-01E0ECEBF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FC8A4B7-5FE9-9548-AA28-CE966D364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88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224D9B7-DB7E-374D-94ED-3338AAB3B8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E6363DC-647E-3041-A6B8-472DCC14B9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F614538-3EE5-594A-B55B-14C4E7298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ED24D9-CAD3-DA4E-AE11-351D52F0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F3795F1-6A05-564D-99DE-AB515EE70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17502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097BEC-BB63-F244-A47B-8B5D52F19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B5CA6D1-C2B1-B042-8FD2-0F70375BF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CCD57DB-46E2-094C-AC5F-534097230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862344F-0E5E-954A-BB68-E7939636C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426CC0-2491-C14A-B7F9-7265E9B3E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9851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EE700B9-F340-4A4D-BD45-0C01D7D82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8F82AEB-2E9B-CF42-B4ED-4BE20F71A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AB68BC9-E150-054A-AFA9-C7CD62D9A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727860F-648B-A745-9106-E8E07F9CA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A46136-0EC7-A948-88D1-90B0218AC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33921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88B560-54A5-4140-A1B2-3F2C256F5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939E0AD-672A-704B-8696-1779B6006B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F9B39D9-688A-5A48-9257-085953B3A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1EC26E1-F32B-394C-8FC0-856E0D1F9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74D70C2-FD09-5A44-9072-3059FC789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0DBB90F-DC8B-1943-9FCC-65FC8E2B0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92718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906B2E-17B6-7C49-B49D-BE7D966CD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E7A545C-32FD-5F4B-95EE-13EC93EA68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76EFC5F-443B-8642-A5CB-67D2B48FE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D7F0F80-5C36-BC4A-9563-D256C74E1E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DE58B23-82AC-8541-8F26-7F1EA1C27E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AEC3913-B811-F34A-B81F-F594A4F75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31F5059-4468-EE42-ADA0-95B268053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C306C0E-686C-D14C-BE37-CEC5D74B3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75689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460377-2F19-3149-9520-89A49E419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375AA50-1F05-CB43-8EB0-5D68DA29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90175B6-3439-F047-A997-F210DD5A6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626B494-229D-8145-B129-6532E58C9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48438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B0A2601-66DC-A24E-9443-3DC69199B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400E488-9544-E84A-AA9E-6F6BDF5AF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BBED71A-F36F-E248-AB87-37599C4EF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52212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58C9E1-D7A6-F844-B10F-6DB0E24D6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63624E2-10E9-7043-A6AC-C849B40D9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4AB1171-1ABC-3646-B808-BA4F81070B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73B3601-556A-8E4A-98F5-5941912B0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14729AE-2EC4-304A-A7CE-A8C5A8DD5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B547A29-E8ED-D843-8A6C-4334C8ABF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663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41B958-44C2-514A-9D92-068AF210B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25E8E80-2DD4-1649-9E49-B069B561E7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CB4484A-13F1-534F-87C8-03E49718E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3D02FD6-69D1-E64A-8D86-06D8CC2CA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6788CE1-47B4-DA47-A112-F11165CCC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1F363C5-CAA8-2A4F-AD1A-4441AA313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4321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7DE354EF-C9F5-2344-801F-78534AED7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2E7AA5-6A2E-F449-BF47-7CE13B863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1BD5D98-3927-B449-BE88-FA9EF7EF8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90D43-E8D4-E748-8626-20BBCB24EB74}" type="datetimeFigureOut">
              <a:rPr kumimoji="1" lang="ko-KR" altLang="en-US" smtClean="0"/>
              <a:t>2026-08-17(Mon)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41ADC46-488D-F147-996A-4F7F6B701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A8BF95-7F29-1843-BB68-20209BC74B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336D4-2C07-204B-9D57-2BCC9DA4ABE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74197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Sujeong-Han/HerbPAI" TargetMode="External"/><Relationship Id="rId2" Type="http://schemas.openxmlformats.org/officeDocument/2006/relationships/hyperlink" Target="https://huggingface.co/spaces/SjSj1008/HerbPAI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&#50500;&#51060;&#46356;@113.198.1.21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387DF9-FAFF-5C42-8427-6B5E91BD6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284" y="1149795"/>
            <a:ext cx="11457432" cy="2387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en-US" altLang="ko-KR" sz="4000" b="1" dirty="0">
                <a:latin typeface="+mn-ea"/>
                <a:ea typeface="+mn-ea"/>
              </a:rPr>
              <a:t>AI </a:t>
            </a:r>
            <a:r>
              <a:rPr kumimoji="1" lang="ko-KR" altLang="en-US" sz="4000" b="1" dirty="0">
                <a:latin typeface="+mn-ea"/>
                <a:ea typeface="+mn-ea"/>
              </a:rPr>
              <a:t>기반 식물표본 이미지 동정 </a:t>
            </a:r>
            <a:br>
              <a:rPr kumimoji="1" lang="en-US" altLang="ko-KR" sz="4000" b="1" dirty="0">
                <a:latin typeface="+mn-ea"/>
                <a:ea typeface="+mn-ea"/>
              </a:rPr>
            </a:br>
            <a:r>
              <a:rPr kumimoji="1" lang="en-US" altLang="ko-KR" sz="4000" b="1" dirty="0">
                <a:latin typeface="+mn-ea"/>
                <a:ea typeface="+mn-ea"/>
              </a:rPr>
              <a:t>AI based identification of Herbarium images</a:t>
            </a:r>
            <a:endParaRPr kumimoji="1" lang="ko-KR" altLang="en-US" sz="4000" b="1" dirty="0">
              <a:latin typeface="+mn-ea"/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40CB8C-DD08-7B42-BD40-BEB2658BD687}"/>
              </a:ext>
            </a:extLst>
          </p:cNvPr>
          <p:cNvSpPr txBox="1"/>
          <p:nvPr/>
        </p:nvSpPr>
        <p:spPr>
          <a:xfrm>
            <a:off x="0" y="91440"/>
            <a:ext cx="9244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/>
              <a:t>2026.08.18 Workshop</a:t>
            </a:r>
            <a:endParaRPr kumimoji="1"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9376D04-F2E2-6443-9F07-CABAB6DA38B3}"/>
              </a:ext>
            </a:extLst>
          </p:cNvPr>
          <p:cNvSpPr/>
          <p:nvPr/>
        </p:nvSpPr>
        <p:spPr>
          <a:xfrm>
            <a:off x="6664036" y="5516572"/>
            <a:ext cx="48075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ko-KR" altLang="en-US" dirty="0"/>
              <a:t>성신여자대학교 식물분자계통학실 </a:t>
            </a:r>
            <a:r>
              <a:rPr kumimoji="1" lang="ko-KR" altLang="en-US" dirty="0" err="1"/>
              <a:t>문현지</a:t>
            </a:r>
            <a:endParaRPr kumimoji="1" lang="en-US" altLang="ko-KR" dirty="0"/>
          </a:p>
          <a:p>
            <a:endParaRPr kumimoji="1" lang="en-US" altLang="ko-KR" dirty="0"/>
          </a:p>
          <a:p>
            <a:r>
              <a:rPr kumimoji="1" lang="ko-KR" altLang="en-US" dirty="0"/>
              <a:t>중앙대학교 </a:t>
            </a:r>
            <a:r>
              <a:rPr kumimoji="1" lang="en-US" altLang="ko-KR" dirty="0" err="1"/>
              <a:t>AutoML</a:t>
            </a:r>
            <a:r>
              <a:rPr kumimoji="1" lang="en-US" altLang="ko-KR" dirty="0"/>
              <a:t> </a:t>
            </a:r>
            <a:r>
              <a:rPr kumimoji="1" lang="ko-KR" altLang="en-US" dirty="0"/>
              <a:t>연구실 </a:t>
            </a:r>
            <a:r>
              <a:rPr kumimoji="1" lang="ko-KR" altLang="en-US" dirty="0" err="1"/>
              <a:t>한수정</a:t>
            </a: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47602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B6C2CF9-3E47-BE4B-B65A-0BDDE26397F8}"/>
              </a:ext>
            </a:extLst>
          </p:cNvPr>
          <p:cNvSpPr/>
          <p:nvPr/>
        </p:nvSpPr>
        <p:spPr>
          <a:xfrm>
            <a:off x="181093" y="442534"/>
            <a:ext cx="953505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/>
              <a:t>③ </a:t>
            </a:r>
            <a:r>
              <a:rPr lang="ko-KR" altLang="en-US" b="1" dirty="0" err="1"/>
              <a:t>워크숍용</a:t>
            </a:r>
            <a:r>
              <a:rPr lang="ko-KR" altLang="en-US" b="1" dirty="0"/>
              <a:t> 가상환경 생성</a:t>
            </a:r>
            <a:endParaRPr lang="en-US" altLang="ko-KR" sz="1400" dirty="0">
              <a:solidFill>
                <a:srgbClr val="00B050"/>
              </a:solidFill>
            </a:endParaRPr>
          </a:p>
          <a:p>
            <a:endParaRPr lang="en-US" altLang="ko-KR" dirty="0">
              <a:solidFill>
                <a:srgbClr val="00B050"/>
              </a:solidFill>
            </a:endParaRPr>
          </a:p>
          <a:p>
            <a:r>
              <a:rPr lang="en-US" altLang="ko-KR" dirty="0"/>
              <a:t># 4. </a:t>
            </a:r>
            <a:r>
              <a:rPr lang="ko-KR" altLang="en-US" dirty="0"/>
              <a:t>가상환경 활성화</a:t>
            </a:r>
          </a:p>
          <a:p>
            <a:r>
              <a:rPr lang="en-US" altLang="ko-KR" dirty="0" err="1">
                <a:solidFill>
                  <a:srgbClr val="00B050"/>
                </a:solidFill>
              </a:rPr>
              <a:t>conda</a:t>
            </a:r>
            <a:r>
              <a:rPr lang="en-US" altLang="ko-KR" dirty="0">
                <a:solidFill>
                  <a:srgbClr val="00B050"/>
                </a:solidFill>
              </a:rPr>
              <a:t> activate </a:t>
            </a:r>
            <a:r>
              <a:rPr lang="en-US" altLang="ko-KR" dirty="0">
                <a:solidFill>
                  <a:srgbClr val="FF0000"/>
                </a:solidFill>
              </a:rPr>
              <a:t>workshop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#</a:t>
            </a:r>
            <a:r>
              <a:rPr lang="en" altLang="ko-KR" dirty="0"/>
              <a:t>Python </a:t>
            </a:r>
            <a:r>
              <a:rPr lang="ko-KR" altLang="en-US" dirty="0"/>
              <a:t>버전 확인</a:t>
            </a:r>
            <a:r>
              <a:rPr lang="en-US" altLang="ko-KR" dirty="0"/>
              <a:t>:</a:t>
            </a:r>
            <a:endParaRPr lang="en" altLang="ko-KR" dirty="0"/>
          </a:p>
          <a:p>
            <a:r>
              <a:rPr lang="en" altLang="ko-KR" dirty="0">
                <a:solidFill>
                  <a:srgbClr val="00B050"/>
                </a:solidFill>
              </a:rPr>
              <a:t>python </a:t>
            </a:r>
            <a:r>
              <a:rPr lang="en-US" altLang="ko-KR" dirty="0">
                <a:solidFill>
                  <a:srgbClr val="00B050"/>
                </a:solidFill>
              </a:rPr>
              <a:t>--</a:t>
            </a:r>
            <a:r>
              <a:rPr lang="en" altLang="ko-KR" dirty="0">
                <a:solidFill>
                  <a:srgbClr val="00B050"/>
                </a:solidFill>
              </a:rPr>
              <a:t>version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799F9F-79D9-F445-B2CF-4034B987D296}"/>
              </a:ext>
            </a:extLst>
          </p:cNvPr>
          <p:cNvSpPr/>
          <p:nvPr/>
        </p:nvSpPr>
        <p:spPr>
          <a:xfrm>
            <a:off x="183375" y="80510"/>
            <a:ext cx="3869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2. </a:t>
            </a:r>
            <a:r>
              <a:rPr lang="ko-KR" altLang="en-US" b="1" dirty="0"/>
              <a:t>서버 접속 및 개인 가상환경 생성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77DACBC-8D81-CF4E-8E4F-730793802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330" y="4152743"/>
            <a:ext cx="5512655" cy="518517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177C81FE-CD6B-214A-8540-B919FC6DB35C}"/>
              </a:ext>
            </a:extLst>
          </p:cNvPr>
          <p:cNvGrpSpPr/>
          <p:nvPr/>
        </p:nvGrpSpPr>
        <p:grpSpPr>
          <a:xfrm>
            <a:off x="982978" y="2051284"/>
            <a:ext cx="9949762" cy="598253"/>
            <a:chOff x="7155284" y="5105758"/>
            <a:chExt cx="9949762" cy="598253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4"/>
            <a:srcRect r="5762" b="15805"/>
            <a:stretch/>
          </p:blipFill>
          <p:spPr>
            <a:xfrm>
              <a:off x="7155284" y="5105758"/>
              <a:ext cx="5466510" cy="598253"/>
            </a:xfrm>
            <a:prstGeom prst="rect">
              <a:avLst/>
            </a:prstGeom>
          </p:spPr>
        </p:pic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8BE2F1F1-9E75-594C-88A3-2A6683A6BAD9}"/>
                </a:ext>
              </a:extLst>
            </p:cNvPr>
            <p:cNvSpPr/>
            <p:nvPr/>
          </p:nvSpPr>
          <p:spPr>
            <a:xfrm>
              <a:off x="12709291" y="5232820"/>
              <a:ext cx="43957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srgbClr val="FF0000"/>
                  </a:solidFill>
                </a:rPr>
                <a:t># </a:t>
              </a:r>
              <a:r>
                <a:rPr lang="ko-KR" altLang="en-US" dirty="0">
                  <a:solidFill>
                    <a:srgbClr val="FF0000"/>
                  </a:solidFill>
                </a:rPr>
                <a:t>활성화되면 터미널 앞부분이 바뀝니다</a:t>
              </a:r>
              <a:r>
                <a:rPr lang="en-US" altLang="ko-KR" dirty="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211F303F-1885-CD40-8802-EA9871F6D5CC}"/>
                </a:ext>
              </a:extLst>
            </p:cNvPr>
            <p:cNvSpPr/>
            <p:nvPr/>
          </p:nvSpPr>
          <p:spPr>
            <a:xfrm>
              <a:off x="7155284" y="5396989"/>
              <a:ext cx="1255723" cy="30116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4207F2EE-DC2B-F94B-B603-F71ADDEE8ECF}"/>
              </a:ext>
            </a:extLst>
          </p:cNvPr>
          <p:cNvSpPr/>
          <p:nvPr/>
        </p:nvSpPr>
        <p:spPr>
          <a:xfrm>
            <a:off x="3655525" y="13464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conda</a:t>
            </a:r>
            <a:r>
              <a:rPr lang="en" altLang="ko-KR" sz="1200" dirty="0">
                <a:solidFill>
                  <a:schemeClr val="accent2"/>
                </a:solidFill>
              </a:rPr>
              <a:t> activate : </a:t>
            </a:r>
            <a:r>
              <a:rPr lang="ko-KR" altLang="en-US" sz="1200" dirty="0">
                <a:solidFill>
                  <a:schemeClr val="accent2"/>
                </a:solidFill>
              </a:rPr>
              <a:t>지정한 </a:t>
            </a:r>
            <a:r>
              <a:rPr lang="ko-KR" altLang="en-US" sz="1200" b="1" dirty="0">
                <a:solidFill>
                  <a:schemeClr val="accent2"/>
                </a:solidFill>
              </a:rPr>
              <a:t>가상환경으로 전환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workshop : </a:t>
            </a:r>
            <a:r>
              <a:rPr lang="ko-KR" altLang="en-US" sz="1200" dirty="0">
                <a:solidFill>
                  <a:schemeClr val="accent2"/>
                </a:solidFill>
              </a:rPr>
              <a:t>사용할 가상환경 이름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A39D5CA-7621-FD4D-B87D-FC48B5A82085}"/>
              </a:ext>
            </a:extLst>
          </p:cNvPr>
          <p:cNvSpPr/>
          <p:nvPr/>
        </p:nvSpPr>
        <p:spPr>
          <a:xfrm>
            <a:off x="3655525" y="3471746"/>
            <a:ext cx="28814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python : </a:t>
            </a:r>
            <a:r>
              <a:rPr lang="ko-KR" altLang="en-US" sz="1200" dirty="0">
                <a:solidFill>
                  <a:schemeClr val="accent2"/>
                </a:solidFill>
              </a:rPr>
              <a:t>현재 환경의 </a:t>
            </a:r>
            <a:r>
              <a:rPr lang="en" altLang="ko-KR" sz="1200" dirty="0">
                <a:solidFill>
                  <a:schemeClr val="accent2"/>
                </a:solidFill>
              </a:rPr>
              <a:t>Python </a:t>
            </a:r>
            <a:r>
              <a:rPr lang="ko-KR" altLang="en-US" sz="1200" dirty="0">
                <a:solidFill>
                  <a:schemeClr val="accent2"/>
                </a:solidFill>
              </a:rPr>
              <a:t>실행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--</a:t>
            </a:r>
            <a:r>
              <a:rPr lang="en" altLang="ko-KR" sz="1200" dirty="0">
                <a:solidFill>
                  <a:schemeClr val="accent2"/>
                </a:solidFill>
              </a:rPr>
              <a:t>version : </a:t>
            </a:r>
            <a:r>
              <a:rPr lang="ko-KR" altLang="en-US" sz="1200" dirty="0">
                <a:solidFill>
                  <a:schemeClr val="accent2"/>
                </a:solidFill>
              </a:rPr>
              <a:t>설치된 </a:t>
            </a:r>
            <a:r>
              <a:rPr lang="en" altLang="ko-KR" sz="1200" b="1" dirty="0">
                <a:solidFill>
                  <a:schemeClr val="accent2"/>
                </a:solidFill>
              </a:rPr>
              <a:t>Python </a:t>
            </a:r>
            <a:r>
              <a:rPr lang="ko-KR" altLang="en-US" sz="1200" b="1" dirty="0">
                <a:solidFill>
                  <a:schemeClr val="accent2"/>
                </a:solidFill>
              </a:rPr>
              <a:t>버전 확인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940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670AD48-E084-7C4D-A7C2-5AB8DB70B938}"/>
              </a:ext>
            </a:extLst>
          </p:cNvPr>
          <p:cNvSpPr/>
          <p:nvPr/>
        </p:nvSpPr>
        <p:spPr>
          <a:xfrm>
            <a:off x="177220" y="674769"/>
            <a:ext cx="10621577" cy="600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/>
              <a:t>① </a:t>
            </a:r>
            <a:r>
              <a:rPr lang="en" altLang="ko-KR" b="1" dirty="0" err="1"/>
              <a:t>PyTorch</a:t>
            </a:r>
            <a:r>
              <a:rPr lang="en" altLang="ko-KR" b="1" dirty="0"/>
              <a:t> + </a:t>
            </a:r>
            <a:r>
              <a:rPr lang="en" altLang="ko-KR" b="1" dirty="0" err="1"/>
              <a:t>torchvision</a:t>
            </a:r>
            <a:r>
              <a:rPr lang="en" altLang="ko-KR" b="1" dirty="0"/>
              <a:t> + CUDA 11.8</a:t>
            </a:r>
            <a:endParaRPr lang="en-US" altLang="ko-KR" dirty="0"/>
          </a:p>
          <a:p>
            <a:r>
              <a:rPr lang="en-US" altLang="ko-KR" dirty="0">
                <a:solidFill>
                  <a:srgbClr val="00B050"/>
                </a:solidFill>
              </a:rPr>
              <a:t>pip install torch==2.3.1 </a:t>
            </a:r>
            <a:r>
              <a:rPr lang="en-US" altLang="ko-KR" dirty="0" err="1">
                <a:solidFill>
                  <a:srgbClr val="00B050"/>
                </a:solidFill>
              </a:rPr>
              <a:t>torchvision</a:t>
            </a:r>
            <a:r>
              <a:rPr lang="en-US" altLang="ko-KR" dirty="0">
                <a:solidFill>
                  <a:srgbClr val="00B050"/>
                </a:solidFill>
              </a:rPr>
              <a:t>==0.18.1 --index-</a:t>
            </a:r>
            <a:r>
              <a:rPr lang="en-US" altLang="ko-KR" dirty="0" err="1">
                <a:solidFill>
                  <a:srgbClr val="00B050"/>
                </a:solidFill>
              </a:rPr>
              <a:t>url</a:t>
            </a:r>
            <a:r>
              <a:rPr lang="en-US" altLang="ko-KR" dirty="0">
                <a:solidFill>
                  <a:srgbClr val="00B050"/>
                </a:solidFill>
              </a:rPr>
              <a:t> https://download.pytorch.org/whl/cu118</a:t>
            </a:r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ko-KR" altLang="en-US" b="1" dirty="0"/>
              <a:t>② 분석에 필요한 기본 패키지</a:t>
            </a:r>
          </a:p>
          <a:p>
            <a:pPr>
              <a:lnSpc>
                <a:spcPct val="150000"/>
              </a:lnSpc>
            </a:pPr>
            <a:r>
              <a:rPr lang="en" altLang="ko-KR" dirty="0">
                <a:solidFill>
                  <a:srgbClr val="00B050"/>
                </a:solidFill>
              </a:rPr>
              <a:t>pip install </a:t>
            </a:r>
            <a:r>
              <a:rPr lang="en" altLang="ko-KR" dirty="0" err="1">
                <a:solidFill>
                  <a:srgbClr val="00B050"/>
                </a:solidFill>
              </a:rPr>
              <a:t>numpy</a:t>
            </a:r>
            <a:r>
              <a:rPr lang="en" altLang="ko-KR" dirty="0">
                <a:solidFill>
                  <a:srgbClr val="00B050"/>
                </a:solidFill>
              </a:rPr>
              <a:t> pandas matplotlib pillow </a:t>
            </a:r>
            <a:r>
              <a:rPr lang="en" altLang="ko-KR" dirty="0" err="1">
                <a:solidFill>
                  <a:srgbClr val="00B050"/>
                </a:solidFill>
              </a:rPr>
              <a:t>scikit</a:t>
            </a:r>
            <a:r>
              <a:rPr lang="en" altLang="ko-KR" dirty="0">
                <a:solidFill>
                  <a:srgbClr val="00B050"/>
                </a:solidFill>
              </a:rPr>
              <a:t>-learn</a:t>
            </a:r>
          </a:p>
          <a:p>
            <a:pPr>
              <a:lnSpc>
                <a:spcPct val="150000"/>
              </a:lnSpc>
            </a:pPr>
            <a:endParaRPr lang="en" altLang="ko-KR" sz="1500" dirty="0"/>
          </a:p>
          <a:p>
            <a:pPr>
              <a:lnSpc>
                <a:spcPct val="150000"/>
              </a:lnSpc>
            </a:pPr>
            <a:endParaRPr lang="en" altLang="ko-KR" sz="1500" dirty="0"/>
          </a:p>
          <a:p>
            <a:pPr>
              <a:lnSpc>
                <a:spcPct val="150000"/>
              </a:lnSpc>
            </a:pPr>
            <a:r>
              <a:rPr lang="ko-KR" altLang="en-US" sz="1500" dirty="0"/>
              <a:t>주요 용도</a:t>
            </a:r>
            <a:r>
              <a:rPr lang="en-US" altLang="ko-KR" sz="1500" dirty="0"/>
              <a:t>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500" b="1" dirty="0"/>
              <a:t>NumPy</a:t>
            </a:r>
            <a:r>
              <a:rPr lang="en" altLang="ko-KR" sz="1500" dirty="0"/>
              <a:t> → </a:t>
            </a:r>
            <a:r>
              <a:rPr lang="ko-KR" altLang="en-US" sz="1500" dirty="0"/>
              <a:t>수치 계산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500" b="1" dirty="0"/>
              <a:t>Pandas</a:t>
            </a:r>
            <a:r>
              <a:rPr lang="en" altLang="ko-KR" sz="1500" dirty="0"/>
              <a:t> → </a:t>
            </a:r>
            <a:r>
              <a:rPr lang="ko-KR" altLang="en-US" sz="1500" dirty="0"/>
              <a:t>분석 결과 정리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500" b="1" dirty="0"/>
              <a:t>Matplotlib</a:t>
            </a:r>
            <a:r>
              <a:rPr lang="en" altLang="ko-KR" sz="1500" dirty="0"/>
              <a:t> → </a:t>
            </a:r>
            <a:r>
              <a:rPr lang="ko-KR" altLang="en-US" sz="1500" dirty="0"/>
              <a:t>학습 결과 그래프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500" b="1" dirty="0"/>
              <a:t>Pillow</a:t>
            </a:r>
            <a:r>
              <a:rPr lang="en" altLang="ko-KR" sz="1500" dirty="0"/>
              <a:t> → </a:t>
            </a:r>
            <a:r>
              <a:rPr lang="ko-KR" altLang="en-US" sz="1500" dirty="0"/>
              <a:t>이미지 읽기 및 처리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500" dirty="0" err="1"/>
              <a:t>S</a:t>
            </a:r>
            <a:r>
              <a:rPr lang="en" altLang="ko-KR" sz="1500" b="1" dirty="0" err="1"/>
              <a:t>cikit</a:t>
            </a:r>
            <a:r>
              <a:rPr lang="en" altLang="ko-KR" sz="1500" b="1" dirty="0"/>
              <a:t>-learn</a:t>
            </a:r>
            <a:r>
              <a:rPr lang="en" altLang="ko-KR" sz="1500" dirty="0"/>
              <a:t> → </a:t>
            </a:r>
            <a:r>
              <a:rPr lang="ko-KR" altLang="en-US" sz="1500" dirty="0"/>
              <a:t>성능평가</a:t>
            </a:r>
            <a:r>
              <a:rPr lang="en-US" altLang="ko-KR" sz="1500" dirty="0"/>
              <a:t>, </a:t>
            </a:r>
            <a:r>
              <a:rPr lang="en" altLang="ko-KR" sz="1500" dirty="0"/>
              <a:t>confusion matrix </a:t>
            </a:r>
            <a:r>
              <a:rPr lang="ko-KR" altLang="en-US" sz="1500" dirty="0"/>
              <a:t>등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48B4B4-A9BD-F44D-B1AA-1780C105E475}"/>
              </a:ext>
            </a:extLst>
          </p:cNvPr>
          <p:cNvSpPr/>
          <p:nvPr/>
        </p:nvSpPr>
        <p:spPr>
          <a:xfrm>
            <a:off x="0" y="0"/>
            <a:ext cx="2470548" cy="454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3. </a:t>
            </a:r>
            <a:r>
              <a:rPr lang="ko-KR" altLang="en-US" b="1" dirty="0" err="1"/>
              <a:t>딥러닝</a:t>
            </a:r>
            <a:r>
              <a:rPr lang="ko-KR" altLang="en-US" b="1" dirty="0"/>
              <a:t> 패키지 설치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928" y="1689328"/>
            <a:ext cx="9153688" cy="110414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3966" y="3983260"/>
            <a:ext cx="8651650" cy="19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37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0A66F10C-3F4F-5C40-99DB-8D4DEE413AEC}"/>
              </a:ext>
            </a:extLst>
          </p:cNvPr>
          <p:cNvSpPr/>
          <p:nvPr/>
        </p:nvSpPr>
        <p:spPr>
          <a:xfrm>
            <a:off x="271804" y="1037381"/>
            <a:ext cx="42527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Q. AI</a:t>
            </a:r>
            <a:r>
              <a:rPr lang="ko-KR" altLang="en-US" sz="2000" b="1" dirty="0"/>
              <a:t>는 이미지를 어떻게 이해할까</a:t>
            </a:r>
            <a:r>
              <a:rPr lang="en-US" altLang="ko-KR" sz="2000" b="1" dirty="0"/>
              <a:t>?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C654779-7659-524C-915B-0DD4205F1D19}"/>
              </a:ext>
            </a:extLst>
          </p:cNvPr>
          <p:cNvSpPr/>
          <p:nvPr/>
        </p:nvSpPr>
        <p:spPr>
          <a:xfrm>
            <a:off x="714704" y="6140247"/>
            <a:ext cx="9329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dirty="0"/>
              <a:t>AI </a:t>
            </a:r>
            <a:r>
              <a:rPr lang="ko-KR" altLang="en-US" sz="2000" dirty="0"/>
              <a:t>모델은 이미지를 픽셀의 </a:t>
            </a:r>
            <a:r>
              <a:rPr lang="en" altLang="ko-KR" sz="2000" dirty="0"/>
              <a:t>RGB </a:t>
            </a:r>
            <a:r>
              <a:rPr lang="ko-KR" altLang="en-US" sz="2000" dirty="0"/>
              <a:t>값으로 이루어진 </a:t>
            </a:r>
            <a:r>
              <a:rPr lang="ko-KR" altLang="en-US" sz="2000" dirty="0">
                <a:solidFill>
                  <a:srgbClr val="FF0000"/>
                </a:solidFill>
              </a:rPr>
              <a:t>숫자 배열</a:t>
            </a:r>
            <a:r>
              <a:rPr lang="ko-KR" altLang="en-US" sz="2000" dirty="0"/>
              <a:t>로 입력 받습니다</a:t>
            </a:r>
            <a:r>
              <a:rPr lang="en-US" altLang="ko-KR" sz="2000" dirty="0"/>
              <a:t>.</a:t>
            </a:r>
            <a:endParaRPr lang="ko-KR" altLang="en-US" sz="2000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21701E4-8252-CD42-8D52-D12315C90744}"/>
              </a:ext>
            </a:extLst>
          </p:cNvPr>
          <p:cNvGrpSpPr/>
          <p:nvPr/>
        </p:nvGrpSpPr>
        <p:grpSpPr>
          <a:xfrm>
            <a:off x="804406" y="1235472"/>
            <a:ext cx="10743534" cy="4704720"/>
            <a:chOff x="804406" y="1235472"/>
            <a:chExt cx="10743534" cy="4704720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41B42047-C7AB-5642-AF8E-FE488C821A0F}"/>
                </a:ext>
              </a:extLst>
            </p:cNvPr>
            <p:cNvGrpSpPr/>
            <p:nvPr/>
          </p:nvGrpSpPr>
          <p:grpSpPr>
            <a:xfrm>
              <a:off x="804406" y="1437491"/>
              <a:ext cx="7675167" cy="4502701"/>
              <a:chOff x="2141707" y="1687084"/>
              <a:chExt cx="6604284" cy="3714910"/>
            </a:xfrm>
          </p:grpSpPr>
          <p:pic>
            <p:nvPicPr>
              <p:cNvPr id="7" name="그림 6">
                <a:extLst>
                  <a:ext uri="{FF2B5EF4-FFF2-40B4-BE49-F238E27FC236}">
                    <a16:creationId xmlns:a16="http://schemas.microsoft.com/office/drawing/2014/main" id="{54E8D776-D9C9-AB43-8466-C7423D9870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41707" y="1687084"/>
                <a:ext cx="6604284" cy="3714910"/>
              </a:xfrm>
              <a:prstGeom prst="rect">
                <a:avLst/>
              </a:prstGeom>
            </p:spPr>
          </p:pic>
          <p:sp>
            <p:nvSpPr>
              <p:cNvPr id="2" name="직사각형 1">
                <a:extLst>
                  <a:ext uri="{FF2B5EF4-FFF2-40B4-BE49-F238E27FC236}">
                    <a16:creationId xmlns:a16="http://schemas.microsoft.com/office/drawing/2014/main" id="{1FDCFF1F-4C7E-B949-A0D1-4005EDC9FBA7}"/>
                  </a:ext>
                </a:extLst>
              </p:cNvPr>
              <p:cNvSpPr/>
              <p:nvPr/>
            </p:nvSpPr>
            <p:spPr>
              <a:xfrm>
                <a:off x="2141707" y="1716258"/>
                <a:ext cx="3499438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</p:grp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30749596-05E9-AB48-A786-3826FE92945B}"/>
                </a:ext>
              </a:extLst>
            </p:cNvPr>
            <p:cNvSpPr/>
            <p:nvPr/>
          </p:nvSpPr>
          <p:spPr>
            <a:xfrm>
              <a:off x="8479573" y="1881803"/>
              <a:ext cx="16049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srgbClr val="FF0000"/>
                  </a:solidFill>
                </a:rPr>
                <a:t>(</a:t>
              </a:r>
              <a:r>
                <a:rPr lang="en" altLang="ko-KR" dirty="0">
                  <a:solidFill>
                    <a:srgbClr val="FF0000"/>
                  </a:solidFill>
                </a:rPr>
                <a:t>128</a:t>
              </a:r>
              <a:r>
                <a:rPr lang="en-US" altLang="ko-KR" dirty="0">
                  <a:solidFill>
                    <a:srgbClr val="FF0000"/>
                  </a:solidFill>
                </a:rPr>
                <a:t>, </a:t>
              </a:r>
              <a:r>
                <a:rPr lang="en" altLang="ko-KR" dirty="0">
                  <a:solidFill>
                    <a:srgbClr val="FF0000"/>
                  </a:solidFill>
                </a:rPr>
                <a:t>72</a:t>
              </a:r>
              <a:r>
                <a:rPr lang="en-US" altLang="ko-KR" dirty="0">
                  <a:solidFill>
                    <a:srgbClr val="FF0000"/>
                  </a:solidFill>
                </a:rPr>
                <a:t>, </a:t>
              </a:r>
              <a:r>
                <a:rPr lang="en" altLang="ko-KR" dirty="0">
                  <a:solidFill>
                    <a:srgbClr val="FF0000"/>
                  </a:solidFill>
                </a:rPr>
                <a:t>137</a:t>
              </a:r>
              <a:r>
                <a:rPr lang="en-US" altLang="ko-KR" dirty="0">
                  <a:solidFill>
                    <a:srgbClr val="FF0000"/>
                  </a:solidFill>
                </a:rPr>
                <a:t>)</a:t>
              </a:r>
              <a:endParaRPr lang="en" altLang="ko-KR" dirty="0">
                <a:solidFill>
                  <a:srgbClr val="FF0000"/>
                </a:solidFill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4A6DEEC-B4AA-DF43-A4B4-7B1510D93077}"/>
                </a:ext>
              </a:extLst>
            </p:cNvPr>
            <p:cNvSpPr/>
            <p:nvPr/>
          </p:nvSpPr>
          <p:spPr>
            <a:xfrm>
              <a:off x="8085767" y="1847291"/>
              <a:ext cx="151105" cy="20762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BD67035-527E-394E-9D14-2706523D74B6}"/>
                </a:ext>
              </a:extLst>
            </p:cNvPr>
            <p:cNvSpPr/>
            <p:nvPr/>
          </p:nvSpPr>
          <p:spPr>
            <a:xfrm>
              <a:off x="8379107" y="1235472"/>
              <a:ext cx="316883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dirty="0">
                  <a:solidFill>
                    <a:srgbClr val="FF0000"/>
                  </a:solidFill>
                </a:rPr>
                <a:t>한 픽셀은 </a:t>
              </a:r>
              <a:r>
                <a:rPr lang="en" altLang="ko-KR" dirty="0">
                  <a:solidFill>
                    <a:srgbClr val="FF0000"/>
                  </a:solidFill>
                </a:rPr>
                <a:t>R, G, B</a:t>
              </a:r>
              <a:r>
                <a:rPr lang="ko-KR" altLang="en-US" dirty="0">
                  <a:solidFill>
                    <a:srgbClr val="FF0000"/>
                  </a:solidFill>
                </a:rPr>
                <a:t>의</a:t>
              </a:r>
              <a:endParaRPr lang="en-US" altLang="ko-KR" dirty="0">
                <a:solidFill>
                  <a:srgbClr val="FF0000"/>
                </a:solidFill>
              </a:endParaRPr>
            </a:p>
            <a:p>
              <a:r>
                <a:rPr lang="ko-KR" altLang="en-US" dirty="0">
                  <a:solidFill>
                    <a:srgbClr val="FF0000"/>
                  </a:solidFill>
                </a:rPr>
                <a:t> 세 값으로 표현됩니다</a:t>
              </a: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BA9D3C01-03F4-4745-81B2-548EBC0BF711}"/>
                </a:ext>
              </a:extLst>
            </p:cNvPr>
            <p:cNvSpPr/>
            <p:nvPr/>
          </p:nvSpPr>
          <p:spPr>
            <a:xfrm>
              <a:off x="6366693" y="3775892"/>
              <a:ext cx="2272812" cy="20888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54592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0A66F10C-3F4F-5C40-99DB-8D4DEE413AEC}"/>
              </a:ext>
            </a:extLst>
          </p:cNvPr>
          <p:cNvSpPr/>
          <p:nvPr/>
        </p:nvSpPr>
        <p:spPr>
          <a:xfrm>
            <a:off x="271804" y="1037381"/>
            <a:ext cx="57275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Q. </a:t>
            </a:r>
            <a:r>
              <a:rPr lang="ko-KR" altLang="en-US" sz="2000" b="1" dirty="0" err="1"/>
              <a:t>딥러닝</a:t>
            </a:r>
            <a:r>
              <a:rPr lang="ko-KR" altLang="en-US" sz="2000" b="1" dirty="0"/>
              <a:t> 연구에서는 왜 </a:t>
            </a:r>
            <a:r>
              <a:rPr lang="en" altLang="ko-KR" sz="2000" b="1" dirty="0"/>
              <a:t>GPU </a:t>
            </a:r>
            <a:r>
              <a:rPr lang="ko-KR" altLang="en-US" sz="2000" b="1" dirty="0"/>
              <a:t>성능이 중요할까</a:t>
            </a:r>
            <a:r>
              <a:rPr lang="en-US" altLang="ko-KR" sz="2000" b="1" dirty="0"/>
              <a:t>?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DF923FA-DABA-D941-BEAA-94733A5BF1B7}"/>
              </a:ext>
            </a:extLst>
          </p:cNvPr>
          <p:cNvSpPr/>
          <p:nvPr/>
        </p:nvSpPr>
        <p:spPr>
          <a:xfrm>
            <a:off x="6334360" y="2458819"/>
            <a:ext cx="542146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+mn-ea"/>
              </a:rPr>
              <a:t>이미지 수 ↑</a:t>
            </a:r>
            <a:r>
              <a:rPr lang="en-US" altLang="ko-KR" b="1" dirty="0">
                <a:latin typeface="+mn-ea"/>
              </a:rPr>
              <a:t> </a:t>
            </a:r>
            <a:r>
              <a:rPr lang="en-US" altLang="ko-KR" dirty="0"/>
              <a:t>· </a:t>
            </a:r>
            <a:r>
              <a:rPr lang="en-US" altLang="ko-KR" b="1" dirty="0">
                <a:latin typeface="+mn-ea"/>
              </a:rPr>
              <a:t> </a:t>
            </a:r>
            <a:r>
              <a:rPr lang="ko-KR" altLang="en-US" b="1" dirty="0">
                <a:latin typeface="+mn-ea"/>
              </a:rPr>
              <a:t>해상도 ↑</a:t>
            </a:r>
            <a:r>
              <a:rPr lang="en-US" altLang="ko-KR" b="1" dirty="0">
                <a:latin typeface="+mn-ea"/>
              </a:rPr>
              <a:t> </a:t>
            </a:r>
            <a:r>
              <a:rPr lang="en-US" altLang="ko-KR" dirty="0"/>
              <a:t>· </a:t>
            </a:r>
            <a:r>
              <a:rPr lang="en-US" altLang="ko-KR" b="1" dirty="0">
                <a:latin typeface="+mn-ea"/>
              </a:rPr>
              <a:t> </a:t>
            </a:r>
            <a:r>
              <a:rPr lang="ko-KR" altLang="en-US" b="1" dirty="0">
                <a:latin typeface="+mn-ea"/>
              </a:rPr>
              <a:t>모델 크기 ↑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F66B502-AB7E-4041-809B-687458B0A15E}"/>
              </a:ext>
            </a:extLst>
          </p:cNvPr>
          <p:cNvSpPr/>
          <p:nvPr/>
        </p:nvSpPr>
        <p:spPr>
          <a:xfrm>
            <a:off x="6334359" y="3451085"/>
            <a:ext cx="5421461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b="1" dirty="0" err="1">
                <a:latin typeface="+mn-ea"/>
              </a:rPr>
              <a:t>계산량</a:t>
            </a:r>
            <a:r>
              <a:rPr lang="ko-KR" altLang="en-US" b="1" dirty="0">
                <a:latin typeface="+mn-ea"/>
              </a:rPr>
              <a:t> ↑　</a:t>
            </a:r>
            <a:r>
              <a:rPr lang="en-US" altLang="ko-KR" dirty="0"/>
              <a:t>· </a:t>
            </a:r>
            <a:r>
              <a:rPr lang="ko-KR" altLang="en-US" b="1" dirty="0">
                <a:latin typeface="+mn-ea"/>
              </a:rPr>
              <a:t>　</a:t>
            </a:r>
            <a:r>
              <a:rPr lang="ko-KR" altLang="en-US" b="1" dirty="0"/>
              <a:t>학습시간</a:t>
            </a:r>
            <a:r>
              <a:rPr lang="en" altLang="ko-KR" b="1" dirty="0">
                <a:latin typeface="+mn-ea"/>
              </a:rPr>
              <a:t>↑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F27DE78-3DEF-8D44-BE2F-0299A703B916}"/>
              </a:ext>
            </a:extLst>
          </p:cNvPr>
          <p:cNvSpPr/>
          <p:nvPr/>
        </p:nvSpPr>
        <p:spPr>
          <a:xfrm>
            <a:off x="6334360" y="4689741"/>
            <a:ext cx="5421461" cy="8617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latin typeface="+mn-ea"/>
              </a:rPr>
              <a:t>고성능 </a:t>
            </a:r>
            <a:r>
              <a:rPr lang="en" altLang="ko-KR" b="1" dirty="0">
                <a:latin typeface="+mn-ea"/>
              </a:rPr>
              <a:t>GPU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/>
              <a:t>높은 연산 성능 → 학습 시간 단축 </a:t>
            </a:r>
            <a:endParaRPr lang="en-US" altLang="ko-K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/>
              <a:t>큰 </a:t>
            </a:r>
            <a:r>
              <a:rPr lang="en" altLang="ko-KR" sz="1600" dirty="0"/>
              <a:t>GPU </a:t>
            </a:r>
            <a:r>
              <a:rPr lang="ko-KR" altLang="en-US" sz="1600" dirty="0"/>
              <a:t>메모리 → 더 큰 이미지</a:t>
            </a:r>
            <a:r>
              <a:rPr lang="en-US" altLang="ko-KR" sz="1600" dirty="0"/>
              <a:t>·</a:t>
            </a:r>
            <a:r>
              <a:rPr lang="en" altLang="ko-KR" sz="1600" dirty="0"/>
              <a:t>Batch·</a:t>
            </a:r>
            <a:r>
              <a:rPr lang="ko-KR" altLang="en-US" sz="1600" dirty="0"/>
              <a:t>모델 처리 가능</a:t>
            </a:r>
          </a:p>
        </p:txBody>
      </p:sp>
      <p:sp>
        <p:nvSpPr>
          <p:cNvPr id="17" name="아래쪽 화살표[D] 16">
            <a:extLst>
              <a:ext uri="{FF2B5EF4-FFF2-40B4-BE49-F238E27FC236}">
                <a16:creationId xmlns:a16="http://schemas.microsoft.com/office/drawing/2014/main" id="{E907465E-1739-1643-A1C7-27F324C48734}"/>
              </a:ext>
            </a:extLst>
          </p:cNvPr>
          <p:cNvSpPr/>
          <p:nvPr/>
        </p:nvSpPr>
        <p:spPr>
          <a:xfrm>
            <a:off x="8803134" y="2992605"/>
            <a:ext cx="548640" cy="37490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8" name="아래쪽 화살표[D] 17">
            <a:extLst>
              <a:ext uri="{FF2B5EF4-FFF2-40B4-BE49-F238E27FC236}">
                <a16:creationId xmlns:a16="http://schemas.microsoft.com/office/drawing/2014/main" id="{481446DE-265F-C14F-B083-FD2319B3EBB0}"/>
              </a:ext>
            </a:extLst>
          </p:cNvPr>
          <p:cNvSpPr/>
          <p:nvPr/>
        </p:nvSpPr>
        <p:spPr>
          <a:xfrm>
            <a:off x="8821878" y="4174966"/>
            <a:ext cx="548640" cy="37490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C1A2983-CC14-BF4E-9142-DC40DAAD5BD4}"/>
              </a:ext>
            </a:extLst>
          </p:cNvPr>
          <p:cNvGrpSpPr/>
          <p:nvPr/>
        </p:nvGrpSpPr>
        <p:grpSpPr>
          <a:xfrm>
            <a:off x="245799" y="2019809"/>
            <a:ext cx="5753535" cy="4060560"/>
            <a:chOff x="164123" y="1367225"/>
            <a:chExt cx="5753535" cy="4060560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254E6FDD-461B-6D45-9865-A6F597DEE854}"/>
                </a:ext>
              </a:extLst>
            </p:cNvPr>
            <p:cNvSpPr/>
            <p:nvPr/>
          </p:nvSpPr>
          <p:spPr>
            <a:xfrm>
              <a:off x="302284" y="2121538"/>
              <a:ext cx="3863027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" altLang="ko-KR" b="1" dirty="0"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" altLang="ko-KR" b="1" dirty="0">
                  <a:latin typeface="+mn-ea"/>
                </a:rPr>
                <a:t>CPU (Central Processing Unit)</a:t>
              </a:r>
              <a:br>
                <a:rPr lang="en" altLang="ko-KR" dirty="0">
                  <a:latin typeface="+mn-ea"/>
                </a:rPr>
              </a:br>
              <a:r>
                <a:rPr lang="ko-KR" altLang="en-US" dirty="0">
                  <a:latin typeface="+mn-ea"/>
                </a:rPr>
                <a:t>다양한 작업을 처리하는 </a:t>
              </a:r>
              <a:r>
                <a:rPr lang="ko-KR" altLang="en-US" b="1" dirty="0">
                  <a:latin typeface="+mn-ea"/>
                </a:rPr>
                <a:t>범용 연산 장치</a:t>
              </a:r>
            </a:p>
            <a:p>
              <a:endParaRPr lang="en" altLang="ko-KR" b="1" dirty="0"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" altLang="ko-KR" b="1" dirty="0"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" altLang="ko-KR" b="1" dirty="0">
                  <a:latin typeface="+mn-ea"/>
                </a:rPr>
                <a:t>GPU (Graphics Processing Unit)</a:t>
              </a:r>
              <a:br>
                <a:rPr lang="en" altLang="ko-KR" dirty="0">
                  <a:latin typeface="+mn-ea"/>
                </a:rPr>
              </a:br>
              <a:r>
                <a:rPr lang="ko-KR" altLang="en-US" dirty="0"/>
                <a:t>많은 계산을 </a:t>
              </a:r>
              <a:r>
                <a:rPr lang="ko-KR" altLang="en-US" b="1" dirty="0"/>
                <a:t>병렬로 동시에 처리</a:t>
              </a:r>
              <a:br>
                <a:rPr lang="ko-KR" altLang="en-US" dirty="0"/>
              </a:br>
              <a:r>
                <a:rPr lang="ko-KR" altLang="en-US" dirty="0"/>
                <a:t>→ </a:t>
              </a:r>
              <a:r>
                <a:rPr lang="ko-KR" altLang="en-US" dirty="0" err="1"/>
                <a:t>딥러닝의</a:t>
              </a:r>
              <a:r>
                <a:rPr lang="ko-KR" altLang="en-US" dirty="0"/>
                <a:t> 대규모 행렬</a:t>
              </a:r>
              <a:r>
                <a:rPr lang="en-US" altLang="ko-KR" dirty="0"/>
                <a:t>·</a:t>
              </a:r>
              <a:r>
                <a:rPr lang="ko-KR" altLang="en-US" dirty="0" err="1"/>
                <a:t>텐서</a:t>
              </a:r>
              <a:r>
                <a:rPr lang="ko-KR" altLang="en-US" dirty="0"/>
                <a:t> 계산에 적합</a:t>
              </a:r>
              <a:endParaRPr lang="ko-KR" altLang="en-US" dirty="0">
                <a:latin typeface="+mn-ea"/>
              </a:endParaRPr>
            </a:p>
          </p:txBody>
        </p:sp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5DBBB843-7404-E943-99D1-7EC7F3BD8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4102" y="2240730"/>
              <a:ext cx="1322308" cy="1403339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443E6937-3050-974B-B909-1627483F65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5955" b="23362"/>
            <a:stretch/>
          </p:blipFill>
          <p:spPr>
            <a:xfrm>
              <a:off x="4048162" y="4037157"/>
              <a:ext cx="1869496" cy="722449"/>
            </a:xfrm>
            <a:prstGeom prst="rect">
              <a:avLst/>
            </a:prstGeom>
          </p:spPr>
        </p:pic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B9D49EA-1019-BC43-9C54-400778597B4A}"/>
                </a:ext>
              </a:extLst>
            </p:cNvPr>
            <p:cNvSpPr/>
            <p:nvPr/>
          </p:nvSpPr>
          <p:spPr>
            <a:xfrm>
              <a:off x="1746877" y="1555071"/>
              <a:ext cx="203773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" altLang="ko-KR" sz="2400" b="1" dirty="0">
                  <a:latin typeface="+mn-ea"/>
                </a:rPr>
                <a:t>CPU vs. GPU</a:t>
              </a:r>
            </a:p>
          </p:txBody>
        </p:sp>
        <p:sp>
          <p:nvSpPr>
            <p:cNvPr id="22" name="모서리가 둥근 직사각형 21">
              <a:extLst>
                <a:ext uri="{FF2B5EF4-FFF2-40B4-BE49-F238E27FC236}">
                  <a16:creationId xmlns:a16="http://schemas.microsoft.com/office/drawing/2014/main" id="{C2330B3E-7E7C-A745-A744-F1D508AF099B}"/>
                </a:ext>
              </a:extLst>
            </p:cNvPr>
            <p:cNvSpPr/>
            <p:nvPr/>
          </p:nvSpPr>
          <p:spPr>
            <a:xfrm>
              <a:off x="164123" y="1367225"/>
              <a:ext cx="5709139" cy="406056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  <p:sp>
        <p:nvSpPr>
          <p:cNvPr id="8" name="직사각형 7">
            <a:extLst>
              <a:ext uri="{FF2B5EF4-FFF2-40B4-BE49-F238E27FC236}">
                <a16:creationId xmlns:a16="http://schemas.microsoft.com/office/drawing/2014/main" id="{A628C957-DFEC-3C4D-8BE0-8302E1A598F9}"/>
              </a:ext>
            </a:extLst>
          </p:cNvPr>
          <p:cNvSpPr/>
          <p:nvPr/>
        </p:nvSpPr>
        <p:spPr>
          <a:xfrm>
            <a:off x="6434627" y="3851123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400" dirty="0"/>
              <a:t>해상도 ↑ </a:t>
            </a:r>
            <a:r>
              <a:rPr lang="en-US" altLang="ko-KR" sz="1400" dirty="0"/>
              <a:t>· </a:t>
            </a:r>
            <a:r>
              <a:rPr lang="en" altLang="ko-KR" sz="1400" dirty="0"/>
              <a:t>Batch size ↑ · </a:t>
            </a:r>
            <a:r>
              <a:rPr lang="ko-KR" altLang="en-US" sz="1400" dirty="0"/>
              <a:t>모델 크기 ↑ → </a:t>
            </a:r>
            <a:r>
              <a:rPr lang="en" altLang="ko-KR" sz="1400" dirty="0"/>
              <a:t>GPU </a:t>
            </a:r>
            <a:r>
              <a:rPr lang="ko-KR" altLang="en-US" sz="1400" dirty="0"/>
              <a:t>메모리 사용량 ↑</a:t>
            </a:r>
          </a:p>
        </p:txBody>
      </p:sp>
    </p:spTree>
    <p:extLst>
      <p:ext uri="{BB962C8B-B14F-4D97-AF65-F5344CB8AC3E}">
        <p14:creationId xmlns:p14="http://schemas.microsoft.com/office/powerpoint/2010/main" val="3026494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07ED3C5-9D28-004B-9132-6AB26FE4E6D8}"/>
              </a:ext>
            </a:extLst>
          </p:cNvPr>
          <p:cNvSpPr/>
          <p:nvPr/>
        </p:nvSpPr>
        <p:spPr>
          <a:xfrm>
            <a:off x="1768993" y="853573"/>
            <a:ext cx="927794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rgbClr val="0070C0"/>
                </a:solidFill>
              </a:rPr>
              <a:t>Q) </a:t>
            </a:r>
            <a:r>
              <a:rPr lang="ko-KR" altLang="en-US" sz="2400" b="1" dirty="0">
                <a:solidFill>
                  <a:srgbClr val="0070C0"/>
                </a:solidFill>
              </a:rPr>
              <a:t>내 </a:t>
            </a:r>
            <a:r>
              <a:rPr lang="en" altLang="ko-KR" sz="2400" b="1" dirty="0">
                <a:solidFill>
                  <a:srgbClr val="0070C0"/>
                </a:solidFill>
              </a:rPr>
              <a:t>PC</a:t>
            </a:r>
            <a:r>
              <a:rPr lang="ko-KR" altLang="en-US" sz="2400" b="1" dirty="0">
                <a:solidFill>
                  <a:srgbClr val="0070C0"/>
                </a:solidFill>
              </a:rPr>
              <a:t>에서 </a:t>
            </a:r>
            <a:r>
              <a:rPr lang="en" altLang="ko-KR" sz="2400" b="1" dirty="0">
                <a:solidFill>
                  <a:srgbClr val="0070C0"/>
                </a:solidFill>
              </a:rPr>
              <a:t>GPU </a:t>
            </a:r>
            <a:r>
              <a:rPr lang="ko-KR" altLang="en-US" sz="2400" b="1" dirty="0">
                <a:solidFill>
                  <a:srgbClr val="0070C0"/>
                </a:solidFill>
              </a:rPr>
              <a:t>서버의 </a:t>
            </a:r>
            <a:r>
              <a:rPr lang="en" altLang="ko-KR" sz="2400" b="1" dirty="0" err="1">
                <a:solidFill>
                  <a:srgbClr val="0070C0"/>
                </a:solidFill>
              </a:rPr>
              <a:t>JupyterLab</a:t>
            </a:r>
            <a:r>
              <a:rPr lang="ko-KR" altLang="en-US" sz="2400" b="1" dirty="0">
                <a:solidFill>
                  <a:srgbClr val="0070C0"/>
                </a:solidFill>
              </a:rPr>
              <a:t>에 어떻게 접속할까요</a:t>
            </a:r>
            <a:r>
              <a:rPr lang="en-US" altLang="ko-KR" sz="2400" b="1" dirty="0">
                <a:solidFill>
                  <a:srgbClr val="0070C0"/>
                </a:solidFill>
              </a:rPr>
              <a:t>?</a:t>
            </a:r>
            <a:endParaRPr lang="ko-KR" altLang="en-US" sz="2400" dirty="0">
              <a:solidFill>
                <a:srgbClr val="0070C0"/>
              </a:solidFill>
            </a:endParaRPr>
          </a:p>
          <a:p>
            <a:endParaRPr lang="en" altLang="ko-KR" dirty="0"/>
          </a:p>
          <a:p>
            <a:r>
              <a:rPr lang="en" altLang="ko-KR" dirty="0" err="1"/>
              <a:t>JupyterLab</a:t>
            </a:r>
            <a:r>
              <a:rPr lang="ko-KR" altLang="en-US" dirty="0"/>
              <a:t>과 </a:t>
            </a:r>
            <a:r>
              <a:rPr lang="ko-KR" altLang="en-US" dirty="0" err="1"/>
              <a:t>딥러닝</a:t>
            </a:r>
            <a:r>
              <a:rPr lang="ko-KR" altLang="en-US" dirty="0"/>
              <a:t> 계산은 </a:t>
            </a:r>
            <a:r>
              <a:rPr lang="en" altLang="ko-KR" b="1" dirty="0"/>
              <a:t>GPU </a:t>
            </a:r>
            <a:r>
              <a:rPr lang="ko-KR" altLang="en-US" b="1" dirty="0"/>
              <a:t>서버에서 실행</a:t>
            </a:r>
            <a:r>
              <a:rPr lang="ko-KR" altLang="en-US" dirty="0"/>
              <a:t>되며</a:t>
            </a:r>
            <a:r>
              <a:rPr lang="en-US" altLang="ko-KR" dirty="0"/>
              <a:t>,</a:t>
            </a:r>
            <a:br>
              <a:rPr lang="en-US" altLang="ko-KR" dirty="0"/>
            </a:br>
            <a:r>
              <a:rPr lang="ko-KR" altLang="en-US" dirty="0"/>
              <a:t>우리는 </a:t>
            </a:r>
            <a:r>
              <a:rPr lang="ko-KR" altLang="en-US" b="1" dirty="0"/>
              <a:t>내 </a:t>
            </a:r>
            <a:r>
              <a:rPr lang="en" altLang="ko-KR" b="1" dirty="0"/>
              <a:t>PC</a:t>
            </a:r>
            <a:r>
              <a:rPr lang="ko-KR" altLang="en-US" b="1" dirty="0"/>
              <a:t>의 웹 브라우저에서 </a:t>
            </a:r>
            <a:r>
              <a:rPr lang="en" altLang="ko-KR" b="1" dirty="0" err="1"/>
              <a:t>JupyterLab</a:t>
            </a:r>
            <a:r>
              <a:rPr lang="ko-KR" altLang="en-US" b="1" dirty="0"/>
              <a:t>을 사용</a:t>
            </a:r>
            <a:r>
              <a:rPr lang="ko-KR" altLang="en-US" dirty="0"/>
              <a:t>합니다</a:t>
            </a:r>
            <a:r>
              <a:rPr lang="en-US" altLang="ko-KR" dirty="0"/>
              <a:t>.</a:t>
            </a:r>
          </a:p>
          <a:p>
            <a:endParaRPr lang="en" altLang="ko-KR" dirty="0"/>
          </a:p>
          <a:p>
            <a:r>
              <a:rPr lang="en" altLang="ko-KR" dirty="0" err="1"/>
              <a:t>JupyterLab</a:t>
            </a:r>
            <a:r>
              <a:rPr lang="ko-KR" altLang="en-US" dirty="0"/>
              <a:t>을 인터넷에 직접 공개하지 않고</a:t>
            </a:r>
            <a:r>
              <a:rPr lang="en-US" altLang="ko-KR" dirty="0"/>
              <a:t>,</a:t>
            </a:r>
            <a:br>
              <a:rPr lang="en-US" altLang="ko-KR" dirty="0"/>
            </a:br>
            <a:r>
              <a:rPr lang="en" altLang="ko-KR" b="1" dirty="0"/>
              <a:t>SSH </a:t>
            </a:r>
            <a:r>
              <a:rPr lang="ko-KR" altLang="en-US" b="1" dirty="0"/>
              <a:t>터널을 이용하여 내 </a:t>
            </a:r>
            <a:r>
              <a:rPr lang="en" altLang="ko-KR" b="1" dirty="0"/>
              <a:t>PC</a:t>
            </a:r>
            <a:r>
              <a:rPr lang="ko-KR" altLang="en-US" b="1" dirty="0"/>
              <a:t>와 </a:t>
            </a:r>
            <a:r>
              <a:rPr lang="en" altLang="ko-KR" b="1" dirty="0"/>
              <a:t>GPU </a:t>
            </a:r>
            <a:r>
              <a:rPr lang="ko-KR" altLang="en-US" b="1" dirty="0"/>
              <a:t>서버를 안전하게 연결</a:t>
            </a:r>
            <a:r>
              <a:rPr lang="ko-KR" altLang="en-US" dirty="0"/>
              <a:t>합니다</a:t>
            </a:r>
            <a:r>
              <a:rPr lang="en-US" altLang="ko-KR" dirty="0"/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E4ECAEC-E934-C147-B981-780A74B31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691" y="3819475"/>
            <a:ext cx="3051622" cy="243049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79D5256-9A93-6645-BB63-70A9E1FAC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54" y="3819476"/>
            <a:ext cx="3084029" cy="2430495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32E01151-037D-D44D-AE03-6CC0ACA260FA}"/>
              </a:ext>
            </a:extLst>
          </p:cNvPr>
          <p:cNvSpPr/>
          <p:nvPr/>
        </p:nvSpPr>
        <p:spPr>
          <a:xfrm>
            <a:off x="8361575" y="3357562"/>
            <a:ext cx="371416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b="1" dirty="0"/>
              <a:t>웹 브라우저에서 </a:t>
            </a:r>
            <a:r>
              <a:rPr lang="en" altLang="ko-KR" b="1" dirty="0" err="1"/>
              <a:t>JupyterLab</a:t>
            </a:r>
            <a:r>
              <a:rPr lang="en" altLang="ko-KR" b="1" dirty="0"/>
              <a:t> </a:t>
            </a:r>
            <a:r>
              <a:rPr lang="ko-KR" altLang="en-US" b="1" dirty="0"/>
              <a:t>접속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191C25D-7C81-0248-A270-BB87923A3E07}"/>
              </a:ext>
            </a:extLst>
          </p:cNvPr>
          <p:cNvSpPr/>
          <p:nvPr/>
        </p:nvSpPr>
        <p:spPr>
          <a:xfrm>
            <a:off x="100154" y="3376207"/>
            <a:ext cx="3016595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ko-KR" altLang="en-US" b="1" dirty="0"/>
              <a:t>서버에서 </a:t>
            </a:r>
            <a:r>
              <a:rPr lang="en" altLang="ko-KR" b="1" dirty="0" err="1"/>
              <a:t>JupyterLab</a:t>
            </a:r>
            <a:r>
              <a:rPr lang="en" altLang="ko-KR" b="1" dirty="0"/>
              <a:t> </a:t>
            </a:r>
            <a:r>
              <a:rPr lang="ko-KR" altLang="en-US" b="1" dirty="0"/>
              <a:t>실행 </a:t>
            </a:r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488400E-D841-E046-AC1D-380BC2A36426}"/>
              </a:ext>
            </a:extLst>
          </p:cNvPr>
          <p:cNvSpPr/>
          <p:nvPr/>
        </p:nvSpPr>
        <p:spPr>
          <a:xfrm>
            <a:off x="4341183" y="3376207"/>
            <a:ext cx="307713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" altLang="ko-KR" b="1" dirty="0"/>
              <a:t>SSH</a:t>
            </a:r>
            <a:r>
              <a:rPr lang="ko-KR" altLang="en-US" b="1" dirty="0"/>
              <a:t>로 안전한 통로 생성 </a:t>
            </a:r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A3579D5-C5DA-FE40-B59B-8FCFC0EA8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1281" y="3819476"/>
            <a:ext cx="3094748" cy="2430495"/>
          </a:xfrm>
          <a:prstGeom prst="rect">
            <a:avLst/>
          </a:prstGeom>
        </p:spPr>
      </p:pic>
      <p:sp>
        <p:nvSpPr>
          <p:cNvPr id="15" name="오른쪽 화살표[R] 14">
            <a:extLst>
              <a:ext uri="{FF2B5EF4-FFF2-40B4-BE49-F238E27FC236}">
                <a16:creationId xmlns:a16="http://schemas.microsoft.com/office/drawing/2014/main" id="{02839FF3-47E5-9D4F-97AC-39FA03A75C24}"/>
              </a:ext>
            </a:extLst>
          </p:cNvPr>
          <p:cNvSpPr/>
          <p:nvPr/>
        </p:nvSpPr>
        <p:spPr>
          <a:xfrm>
            <a:off x="7645138" y="4636439"/>
            <a:ext cx="783871" cy="53261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solidFill>
                <a:srgbClr val="00B050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118DD65-BEDD-E745-A51A-A407D2811C0C}"/>
              </a:ext>
            </a:extLst>
          </p:cNvPr>
          <p:cNvSpPr/>
          <p:nvPr/>
        </p:nvSpPr>
        <p:spPr>
          <a:xfrm>
            <a:off x="268459" y="155413"/>
            <a:ext cx="4856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4. </a:t>
            </a:r>
            <a:r>
              <a:rPr lang="en" altLang="ko-KR" b="1" dirty="0" err="1"/>
              <a:t>JupyterLab</a:t>
            </a:r>
            <a:r>
              <a:rPr lang="ko-KR" altLang="en-US" b="1" dirty="0"/>
              <a:t>을 이용한 </a:t>
            </a:r>
            <a:r>
              <a:rPr lang="en" altLang="ko-KR" b="1" dirty="0"/>
              <a:t>GPU </a:t>
            </a:r>
            <a:r>
              <a:rPr lang="ko-KR" altLang="en-US" b="1" dirty="0"/>
              <a:t>서버 원격 분석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84C5A5-0C4D-6042-8F6A-A09B7920A6BC}"/>
              </a:ext>
            </a:extLst>
          </p:cNvPr>
          <p:cNvSpPr txBox="1"/>
          <p:nvPr/>
        </p:nvSpPr>
        <p:spPr>
          <a:xfrm>
            <a:off x="7554795" y="5169054"/>
            <a:ext cx="1001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400" dirty="0">
                <a:solidFill>
                  <a:srgbClr val="FF0000"/>
                </a:solidFill>
              </a:rPr>
              <a:t>SSH </a:t>
            </a:r>
            <a:r>
              <a:rPr kumimoji="1" lang="ko-KR" altLang="en-US" sz="1400" dirty="0">
                <a:solidFill>
                  <a:srgbClr val="FF0000"/>
                </a:solidFill>
              </a:rPr>
              <a:t>터널</a:t>
            </a:r>
          </a:p>
        </p:txBody>
      </p:sp>
      <p:sp>
        <p:nvSpPr>
          <p:cNvPr id="18" name="오른쪽 화살표[R] 17">
            <a:extLst>
              <a:ext uri="{FF2B5EF4-FFF2-40B4-BE49-F238E27FC236}">
                <a16:creationId xmlns:a16="http://schemas.microsoft.com/office/drawing/2014/main" id="{E3D788DA-04E4-2F43-A954-337074B202E5}"/>
              </a:ext>
            </a:extLst>
          </p:cNvPr>
          <p:cNvSpPr/>
          <p:nvPr/>
        </p:nvSpPr>
        <p:spPr>
          <a:xfrm>
            <a:off x="3340548" y="4636439"/>
            <a:ext cx="783871" cy="53261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673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F116E5E-4463-0446-9C31-1F02DBE417AC}"/>
              </a:ext>
            </a:extLst>
          </p:cNvPr>
          <p:cNvSpPr/>
          <p:nvPr/>
        </p:nvSpPr>
        <p:spPr>
          <a:xfrm>
            <a:off x="947189" y="926524"/>
            <a:ext cx="58275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① </a:t>
            </a:r>
            <a:r>
              <a:rPr lang="en" altLang="ko-KR" b="1" dirty="0" err="1"/>
              <a:t>Jupyter</a:t>
            </a:r>
            <a:r>
              <a:rPr lang="en" altLang="ko-KR" b="1" dirty="0"/>
              <a:t> </a:t>
            </a:r>
            <a:r>
              <a:rPr lang="ko-KR" altLang="en-US" b="1" dirty="0"/>
              <a:t>환경 설치</a:t>
            </a:r>
            <a:endParaRPr lang="en-US" altLang="ko-KR" b="1" dirty="0"/>
          </a:p>
          <a:p>
            <a:endParaRPr lang="ko-KR" altLang="en-US" b="1" dirty="0"/>
          </a:p>
          <a:p>
            <a:r>
              <a:rPr lang="en-US" altLang="ko-KR" dirty="0">
                <a:solidFill>
                  <a:srgbClr val="00B050"/>
                </a:solidFill>
              </a:rPr>
              <a:t>pip install \</a:t>
            </a:r>
            <a:endParaRPr lang="ko-KR" altLang="ko-KR" dirty="0">
              <a:solidFill>
                <a:srgbClr val="00B050"/>
              </a:solidFill>
            </a:endParaRPr>
          </a:p>
          <a:p>
            <a:r>
              <a:rPr lang="en-US" altLang="ko-KR" dirty="0">
                <a:solidFill>
                  <a:srgbClr val="00B050"/>
                </a:solidFill>
              </a:rPr>
              <a:t>  </a:t>
            </a:r>
            <a:r>
              <a:rPr lang="en-US" altLang="ko-KR" dirty="0" err="1">
                <a:solidFill>
                  <a:srgbClr val="00B050"/>
                </a:solidFill>
              </a:rPr>
              <a:t>jupyter</a:t>
            </a:r>
            <a:r>
              <a:rPr lang="en-US" altLang="ko-KR" dirty="0">
                <a:solidFill>
                  <a:srgbClr val="00B050"/>
                </a:solidFill>
              </a:rPr>
              <a:t>==1.1.1 \</a:t>
            </a:r>
            <a:endParaRPr lang="ko-KR" altLang="ko-KR" dirty="0">
              <a:solidFill>
                <a:srgbClr val="00B050"/>
              </a:solidFill>
            </a:endParaRPr>
          </a:p>
          <a:p>
            <a:r>
              <a:rPr lang="en-US" altLang="ko-KR" dirty="0">
                <a:solidFill>
                  <a:srgbClr val="00B050"/>
                </a:solidFill>
              </a:rPr>
              <a:t>  </a:t>
            </a:r>
            <a:r>
              <a:rPr lang="en-US" altLang="ko-KR" dirty="0" err="1">
                <a:solidFill>
                  <a:srgbClr val="00B050"/>
                </a:solidFill>
              </a:rPr>
              <a:t>jupyterlab</a:t>
            </a:r>
            <a:r>
              <a:rPr lang="en-US" altLang="ko-KR" dirty="0">
                <a:solidFill>
                  <a:srgbClr val="00B050"/>
                </a:solidFill>
              </a:rPr>
              <a:t>==4.4.1 \</a:t>
            </a:r>
          </a:p>
          <a:p>
            <a:r>
              <a:rPr lang="ko-KR" altLang="en-US" dirty="0">
                <a:solidFill>
                  <a:srgbClr val="00B050"/>
                </a:solidFill>
              </a:rPr>
              <a:t>  </a:t>
            </a:r>
            <a:r>
              <a:rPr lang="en-US" altLang="ko-KR" dirty="0">
                <a:solidFill>
                  <a:srgbClr val="00B050"/>
                </a:solidFill>
              </a:rPr>
              <a:t>notebook==7.4.1 \</a:t>
            </a:r>
          </a:p>
          <a:p>
            <a:r>
              <a:rPr lang="en-US" altLang="ko-KR" dirty="0">
                <a:solidFill>
                  <a:srgbClr val="00B050"/>
                </a:solidFill>
              </a:rPr>
              <a:t>  </a:t>
            </a:r>
            <a:r>
              <a:rPr lang="en-US" altLang="ko-KR" dirty="0" err="1">
                <a:solidFill>
                  <a:srgbClr val="00B050"/>
                </a:solidFill>
              </a:rPr>
              <a:t>ipykernel</a:t>
            </a:r>
            <a:r>
              <a:rPr lang="en-US" altLang="ko-KR" dirty="0">
                <a:solidFill>
                  <a:srgbClr val="00B050"/>
                </a:solidFill>
              </a:rPr>
              <a:t>==6.29.5</a:t>
            </a:r>
            <a:endParaRPr lang="ko-KR" altLang="ko-KR" dirty="0">
              <a:solidFill>
                <a:srgbClr val="00B050"/>
              </a:solidFill>
            </a:endParaRPr>
          </a:p>
          <a:p>
            <a:endParaRPr lang="en" altLang="ko-KR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F7A3EA6-B2F5-0B47-A6F6-7DAAE2505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665" y="3636628"/>
            <a:ext cx="7749692" cy="2792451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F95F269-A00A-3540-8051-4273C22B9370}"/>
              </a:ext>
            </a:extLst>
          </p:cNvPr>
          <p:cNvSpPr/>
          <p:nvPr/>
        </p:nvSpPr>
        <p:spPr>
          <a:xfrm>
            <a:off x="268459" y="155413"/>
            <a:ext cx="4856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4. </a:t>
            </a:r>
            <a:r>
              <a:rPr lang="en" altLang="ko-KR" b="1" dirty="0" err="1"/>
              <a:t>JupyterLab</a:t>
            </a:r>
            <a:r>
              <a:rPr lang="ko-KR" altLang="en-US" b="1" dirty="0"/>
              <a:t>을 이용한 </a:t>
            </a:r>
            <a:r>
              <a:rPr lang="en" altLang="ko-KR" b="1" dirty="0"/>
              <a:t>GPU </a:t>
            </a:r>
            <a:r>
              <a:rPr lang="ko-KR" altLang="en-US" b="1" dirty="0"/>
              <a:t>서버 원격 분석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25E36BE-AF04-3E4A-9766-A562C38D0D51}"/>
              </a:ext>
            </a:extLst>
          </p:cNvPr>
          <p:cNvSpPr/>
          <p:nvPr/>
        </p:nvSpPr>
        <p:spPr>
          <a:xfrm>
            <a:off x="5125301" y="1828143"/>
            <a:ext cx="40824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jupyter</a:t>
            </a:r>
            <a:r>
              <a:rPr lang="en" altLang="ko-KR" sz="1200" dirty="0">
                <a:solidFill>
                  <a:schemeClr val="accent2"/>
                </a:solidFill>
              </a:rPr>
              <a:t> : </a:t>
            </a:r>
            <a:r>
              <a:rPr lang="en" altLang="ko-KR" sz="1200" dirty="0" err="1">
                <a:solidFill>
                  <a:schemeClr val="accent2"/>
                </a:solidFill>
              </a:rPr>
              <a:t>Jupyter</a:t>
            </a:r>
            <a:r>
              <a:rPr lang="en" altLang="ko-KR" sz="1200" dirty="0">
                <a:solidFill>
                  <a:schemeClr val="accent2"/>
                </a:solidFill>
              </a:rPr>
              <a:t> </a:t>
            </a:r>
            <a:r>
              <a:rPr lang="ko-KR" altLang="en-US" sz="1200" dirty="0">
                <a:solidFill>
                  <a:schemeClr val="accent2"/>
                </a:solidFill>
              </a:rPr>
              <a:t>기본 기능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jupyterlab</a:t>
            </a:r>
            <a:r>
              <a:rPr lang="en" altLang="ko-KR" sz="1200" dirty="0">
                <a:solidFill>
                  <a:schemeClr val="accent2"/>
                </a:solidFill>
              </a:rPr>
              <a:t> : </a:t>
            </a:r>
            <a:r>
              <a:rPr lang="ko-KR" altLang="en-US" sz="1200" dirty="0">
                <a:solidFill>
                  <a:schemeClr val="accent2"/>
                </a:solidFill>
              </a:rPr>
              <a:t>웹 기반 분석 환경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notebook : </a:t>
            </a:r>
            <a:r>
              <a:rPr lang="en" altLang="ko-KR" sz="1200" dirty="0" err="1">
                <a:solidFill>
                  <a:schemeClr val="accent2"/>
                </a:solidFill>
              </a:rPr>
              <a:t>Jupyter</a:t>
            </a:r>
            <a:r>
              <a:rPr lang="en" altLang="ko-KR" sz="1200" dirty="0">
                <a:solidFill>
                  <a:schemeClr val="accent2"/>
                </a:solidFill>
              </a:rPr>
              <a:t> Notebook </a:t>
            </a:r>
            <a:r>
              <a:rPr lang="ko-KR" altLang="en-US" sz="1200" dirty="0">
                <a:solidFill>
                  <a:schemeClr val="accent2"/>
                </a:solidFill>
              </a:rPr>
              <a:t>실행 기능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ipykernel</a:t>
            </a:r>
            <a:r>
              <a:rPr lang="en" altLang="ko-KR" sz="1200" dirty="0">
                <a:solidFill>
                  <a:schemeClr val="accent2"/>
                </a:solidFill>
              </a:rPr>
              <a:t> : Python </a:t>
            </a:r>
            <a:r>
              <a:rPr lang="ko-KR" altLang="en-US" sz="1200" dirty="0">
                <a:solidFill>
                  <a:schemeClr val="accent2"/>
                </a:solidFill>
              </a:rPr>
              <a:t>코드를 실행하는 커널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==</a:t>
            </a:r>
            <a:r>
              <a:rPr lang="ko-KR" altLang="en-US" sz="1200" dirty="0">
                <a:solidFill>
                  <a:schemeClr val="accent2"/>
                </a:solidFill>
              </a:rPr>
              <a:t>버전 </a:t>
            </a:r>
            <a:r>
              <a:rPr lang="en-US" altLang="ko-KR" sz="1200" dirty="0">
                <a:solidFill>
                  <a:schemeClr val="accent2"/>
                </a:solidFill>
              </a:rPr>
              <a:t>: </a:t>
            </a:r>
            <a:r>
              <a:rPr lang="ko-KR" altLang="en-US" sz="1200" dirty="0">
                <a:solidFill>
                  <a:schemeClr val="accent2"/>
                </a:solidFill>
              </a:rPr>
              <a:t>설치할 패키지의 정확한 버전을 지정</a:t>
            </a:r>
            <a:endParaRPr lang="ko-KR" altLang="en-US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094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F116E5E-4463-0446-9C31-1F02DBE417AC}"/>
              </a:ext>
            </a:extLst>
          </p:cNvPr>
          <p:cNvSpPr/>
          <p:nvPr/>
        </p:nvSpPr>
        <p:spPr>
          <a:xfrm>
            <a:off x="268459" y="1056055"/>
            <a:ext cx="6908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b="1" dirty="0"/>
              <a:t>② </a:t>
            </a:r>
            <a:r>
              <a:rPr lang="ko-KR" altLang="en-US" b="1" dirty="0">
                <a:solidFill>
                  <a:srgbClr val="FF0000"/>
                </a:solidFill>
              </a:rPr>
              <a:t>서버에서</a:t>
            </a:r>
            <a:r>
              <a:rPr lang="ko-KR" altLang="en-US" b="1" dirty="0"/>
              <a:t> </a:t>
            </a:r>
            <a:r>
              <a:rPr lang="en" altLang="ko-KR" b="1" dirty="0" err="1"/>
              <a:t>JupyterLab</a:t>
            </a:r>
            <a:r>
              <a:rPr lang="en" altLang="ko-KR" b="1" dirty="0"/>
              <a:t> </a:t>
            </a:r>
            <a:r>
              <a:rPr lang="ko-KR" altLang="en-US" b="1" dirty="0"/>
              <a:t>실행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en-US" altLang="ko-KR" dirty="0"/>
              <a:t>#</a:t>
            </a:r>
            <a:r>
              <a:rPr lang="en" altLang="ko-KR" dirty="0"/>
              <a:t>SSH</a:t>
            </a:r>
            <a:r>
              <a:rPr lang="ko-KR" altLang="en-US" dirty="0"/>
              <a:t>로 접속한 서버 명령어 창에서 </a:t>
            </a:r>
            <a:r>
              <a:rPr lang="en" altLang="ko-KR" dirty="0" err="1"/>
              <a:t>JupyterLab</a:t>
            </a:r>
            <a:r>
              <a:rPr lang="ko-KR" altLang="en-US" dirty="0"/>
              <a:t>을 실행합니다</a:t>
            </a:r>
            <a:r>
              <a:rPr lang="en-US" altLang="ko-KR" dirty="0"/>
              <a:t>.</a:t>
            </a:r>
          </a:p>
          <a:p>
            <a:endParaRPr lang="en" altLang="ko-KR" dirty="0">
              <a:solidFill>
                <a:srgbClr val="00B050"/>
              </a:solidFill>
            </a:endParaRPr>
          </a:p>
          <a:p>
            <a:r>
              <a:rPr lang="en" altLang="ko-KR" dirty="0" err="1">
                <a:solidFill>
                  <a:srgbClr val="00B050"/>
                </a:solidFill>
              </a:rPr>
              <a:t>jupyter</a:t>
            </a:r>
            <a:r>
              <a:rPr lang="en" altLang="ko-KR" dirty="0">
                <a:solidFill>
                  <a:srgbClr val="00B050"/>
                </a:solidFill>
              </a:rPr>
              <a:t> lab --no-browser --ip=127.0.0.1 --</a:t>
            </a:r>
            <a:r>
              <a:rPr lang="en" altLang="ko-KR" b="1" dirty="0">
                <a:solidFill>
                  <a:srgbClr val="FF0000"/>
                </a:solidFill>
              </a:rPr>
              <a:t>port=</a:t>
            </a:r>
            <a:r>
              <a:rPr lang="ko-KR" altLang="en-US" b="1" dirty="0">
                <a:solidFill>
                  <a:srgbClr val="FF0000"/>
                </a:solidFill>
              </a:rPr>
              <a:t>****</a:t>
            </a:r>
            <a:endParaRPr lang="en-US" altLang="ko-KR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3A5AAC-6250-E5D1-2CFB-02F540A718A9}"/>
              </a:ext>
            </a:extLst>
          </p:cNvPr>
          <p:cNvSpPr txBox="1"/>
          <p:nvPr/>
        </p:nvSpPr>
        <p:spPr>
          <a:xfrm>
            <a:off x="5453043" y="411582"/>
            <a:ext cx="2253732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****</a:t>
            </a:r>
            <a:r>
              <a:rPr lang="en-US" altLang="ko-KR" sz="2000" b="1" dirty="0">
                <a:solidFill>
                  <a:srgbClr val="FF0000"/>
                </a:solidFill>
              </a:rPr>
              <a:t>:</a:t>
            </a:r>
            <a:r>
              <a:rPr lang="ko-KR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ko-KR" sz="2000" b="1" dirty="0">
                <a:solidFill>
                  <a:srgbClr val="FF0000"/>
                </a:solidFill>
              </a:rPr>
              <a:t>Port  </a:t>
            </a:r>
            <a:r>
              <a:rPr lang="ko-KR" altLang="en-US" sz="2000" b="1" dirty="0">
                <a:solidFill>
                  <a:srgbClr val="FF0000"/>
                </a:solidFill>
              </a:rPr>
              <a:t>번호</a:t>
            </a:r>
            <a:endParaRPr lang="ko-KR" altLang="en-US" sz="2000" b="1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92A2D43-1E89-FC42-BECC-62B5A2F765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3974" b="89626"/>
          <a:stretch/>
        </p:blipFill>
        <p:spPr>
          <a:xfrm>
            <a:off x="155243" y="3665299"/>
            <a:ext cx="7636825" cy="280140"/>
          </a:xfrm>
          <a:prstGeom prst="rect">
            <a:avLst/>
          </a:prstGeom>
        </p:spPr>
      </p:pic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8BC33802-97B6-9610-BD30-1F2058906D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943420"/>
              </p:ext>
            </p:extLst>
          </p:nvPr>
        </p:nvGraphicFramePr>
        <p:xfrm>
          <a:off x="7918516" y="165027"/>
          <a:ext cx="4139452" cy="6385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8461">
                  <a:extLst>
                    <a:ext uri="{9D8B030D-6E8A-4147-A177-3AD203B41FA5}">
                      <a16:colId xmlns:a16="http://schemas.microsoft.com/office/drawing/2014/main" val="3322491475"/>
                    </a:ext>
                  </a:extLst>
                </a:gridCol>
                <a:gridCol w="778461">
                  <a:extLst>
                    <a:ext uri="{9D8B030D-6E8A-4147-A177-3AD203B41FA5}">
                      <a16:colId xmlns:a16="http://schemas.microsoft.com/office/drawing/2014/main" val="763998186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322935659"/>
                    </a:ext>
                  </a:extLst>
                </a:gridCol>
                <a:gridCol w="96890">
                  <a:extLst>
                    <a:ext uri="{9D8B030D-6E8A-4147-A177-3AD203B41FA5}">
                      <a16:colId xmlns:a16="http://schemas.microsoft.com/office/drawing/2014/main" val="71348338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925287891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223867433"/>
                    </a:ext>
                  </a:extLst>
                </a:gridCol>
                <a:gridCol w="613640">
                  <a:extLst>
                    <a:ext uri="{9D8B030D-6E8A-4147-A177-3AD203B41FA5}">
                      <a16:colId xmlns:a16="http://schemas.microsoft.com/office/drawing/2014/main" val="3819705066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조장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ID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Port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rowSpan="17"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ID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Port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설치</a:t>
                      </a:r>
                      <a:endParaRPr lang="en-US" altLang="ko-KR" sz="1400" u="none" strike="noStrike" dirty="0">
                        <a:effectLst/>
                        <a:latin typeface="+mn-lt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215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곽도현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9001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+mn-lt"/>
                          <a:ea typeface="+mn-ea"/>
                        </a:rPr>
                        <a:t>9017 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65168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송민재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9002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9018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0979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박준규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9003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+mn-lt"/>
                          <a:ea typeface="+mn-ea"/>
                        </a:rPr>
                        <a:t>9019 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040556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조민준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9004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9020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7155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신수진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9005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team21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+mn-lt"/>
                          <a:ea typeface="+mn-ea"/>
                        </a:rPr>
                        <a:t>9021 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4462921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심선희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9006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9022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202142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홍호준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9007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9023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588257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이재경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9008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9024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8016713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박종수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9009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9025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495404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장영종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+mn-lt"/>
                          <a:ea typeface="+mn-ea"/>
                        </a:rPr>
                        <a:t>9010 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team26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9026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2176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김명숙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9011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9027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203341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황건하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9012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9028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5707875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정서현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9013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9029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568611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김수장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9014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9030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90202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최인수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9015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50515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김승휘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9016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975989"/>
                  </a:ext>
                </a:extLst>
              </a:tr>
            </a:tbl>
          </a:graphicData>
        </a:graphic>
      </p:graphicFrame>
      <p:sp>
        <p:nvSpPr>
          <p:cNvPr id="11" name="직사각형 10">
            <a:extLst>
              <a:ext uri="{FF2B5EF4-FFF2-40B4-BE49-F238E27FC236}">
                <a16:creationId xmlns:a16="http://schemas.microsoft.com/office/drawing/2014/main" id="{91FAC791-0830-5C48-B859-24EAFE337486}"/>
              </a:ext>
            </a:extLst>
          </p:cNvPr>
          <p:cNvSpPr/>
          <p:nvPr/>
        </p:nvSpPr>
        <p:spPr>
          <a:xfrm>
            <a:off x="268459" y="155413"/>
            <a:ext cx="4856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4. </a:t>
            </a:r>
            <a:r>
              <a:rPr lang="en" altLang="ko-KR" b="1" dirty="0" err="1"/>
              <a:t>JupyterLab</a:t>
            </a:r>
            <a:r>
              <a:rPr lang="ko-KR" altLang="en-US" b="1" dirty="0"/>
              <a:t>을 이용한 </a:t>
            </a:r>
            <a:r>
              <a:rPr lang="en" altLang="ko-KR" b="1" dirty="0"/>
              <a:t>GPU </a:t>
            </a:r>
            <a:r>
              <a:rPr lang="ko-KR" altLang="en-US" b="1" dirty="0"/>
              <a:t>서버 원격 분석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0226943-FD19-864C-977E-2622DB6AF7C0}"/>
              </a:ext>
            </a:extLst>
          </p:cNvPr>
          <p:cNvSpPr/>
          <p:nvPr/>
        </p:nvSpPr>
        <p:spPr>
          <a:xfrm>
            <a:off x="2342663" y="2665947"/>
            <a:ext cx="46677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jupyter</a:t>
            </a:r>
            <a:r>
              <a:rPr lang="en" altLang="ko-KR" sz="1200" dirty="0">
                <a:solidFill>
                  <a:schemeClr val="accent2"/>
                </a:solidFill>
              </a:rPr>
              <a:t> lab → </a:t>
            </a:r>
            <a:r>
              <a:rPr lang="en" altLang="ko-KR" sz="1200" dirty="0" err="1">
                <a:solidFill>
                  <a:schemeClr val="accent2"/>
                </a:solidFill>
              </a:rPr>
              <a:t>JupyterLab</a:t>
            </a:r>
            <a:r>
              <a:rPr lang="en" altLang="ko-KR" sz="1200" dirty="0">
                <a:solidFill>
                  <a:schemeClr val="accent2"/>
                </a:solidFill>
              </a:rPr>
              <a:t> </a:t>
            </a:r>
            <a:r>
              <a:rPr lang="ko-KR" altLang="en-US" sz="1200" dirty="0">
                <a:solidFill>
                  <a:schemeClr val="accent2"/>
                </a:solidFill>
              </a:rPr>
              <a:t>실행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--</a:t>
            </a:r>
            <a:r>
              <a:rPr lang="en" altLang="ko-KR" sz="1200" dirty="0">
                <a:solidFill>
                  <a:schemeClr val="accent2"/>
                </a:solidFill>
              </a:rPr>
              <a:t>no-browser → </a:t>
            </a:r>
            <a:r>
              <a:rPr lang="ko-KR" altLang="en-US" sz="1200" dirty="0">
                <a:solidFill>
                  <a:schemeClr val="accent2"/>
                </a:solidFill>
              </a:rPr>
              <a:t>서버에서 브라우저를 열지 않음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--</a:t>
            </a:r>
            <a:r>
              <a:rPr lang="en" altLang="ko-KR" sz="1200" dirty="0" err="1">
                <a:solidFill>
                  <a:schemeClr val="accent2"/>
                </a:solidFill>
              </a:rPr>
              <a:t>ip</a:t>
            </a:r>
            <a:r>
              <a:rPr lang="en" altLang="ko-KR" sz="1200" dirty="0">
                <a:solidFill>
                  <a:schemeClr val="accent2"/>
                </a:solidFill>
              </a:rPr>
              <a:t>=127.0.0.1 → </a:t>
            </a:r>
            <a:r>
              <a:rPr lang="ko-KR" altLang="en-US" sz="1200" dirty="0">
                <a:solidFill>
                  <a:schemeClr val="accent2"/>
                </a:solidFill>
              </a:rPr>
              <a:t>서버 내부에서만 접속하도록 설정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--</a:t>
            </a:r>
            <a:r>
              <a:rPr lang="en" altLang="ko-KR" sz="1200" dirty="0">
                <a:solidFill>
                  <a:schemeClr val="accent2"/>
                </a:solidFill>
              </a:rPr>
              <a:t>port=**** → </a:t>
            </a:r>
            <a:r>
              <a:rPr lang="ko-KR" altLang="en-US" sz="1200" dirty="0">
                <a:solidFill>
                  <a:schemeClr val="accent2"/>
                </a:solidFill>
              </a:rPr>
              <a:t>사용할 포트 번호 지정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25F6AC-D89E-CB11-21AD-793A94224291}"/>
              </a:ext>
            </a:extLst>
          </p:cNvPr>
          <p:cNvSpPr txBox="1"/>
          <p:nvPr/>
        </p:nvSpPr>
        <p:spPr>
          <a:xfrm>
            <a:off x="1223961" y="5386990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dirty="0">
                <a:solidFill>
                  <a:srgbClr val="00B050"/>
                </a:solidFill>
              </a:rPr>
              <a:t>jupyter lab --no-browser --ip=127.0.0.1 --</a:t>
            </a:r>
            <a:r>
              <a:rPr lang="en" altLang="ko-KR" b="1" dirty="0">
                <a:solidFill>
                  <a:srgbClr val="FF0000"/>
                </a:solidFill>
              </a:rPr>
              <a:t>port=</a:t>
            </a:r>
            <a:r>
              <a:rPr lang="en-US" altLang="ko-KR" b="1" dirty="0">
                <a:solidFill>
                  <a:srgbClr val="FF0000"/>
                </a:solidFill>
              </a:rPr>
              <a:t>9024</a:t>
            </a:r>
          </a:p>
        </p:txBody>
      </p:sp>
    </p:spTree>
    <p:extLst>
      <p:ext uri="{BB962C8B-B14F-4D97-AF65-F5344CB8AC3E}">
        <p14:creationId xmlns:p14="http://schemas.microsoft.com/office/powerpoint/2010/main" val="2163121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F116E5E-4463-0446-9C31-1F02DBE417AC}"/>
              </a:ext>
            </a:extLst>
          </p:cNvPr>
          <p:cNvSpPr/>
          <p:nvPr/>
        </p:nvSpPr>
        <p:spPr>
          <a:xfrm>
            <a:off x="362726" y="818454"/>
            <a:ext cx="629259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③ </a:t>
            </a:r>
            <a:r>
              <a:rPr lang="ko-KR" altLang="en-US" b="1" dirty="0">
                <a:solidFill>
                  <a:srgbClr val="FF0000"/>
                </a:solidFill>
              </a:rPr>
              <a:t>내 </a:t>
            </a:r>
            <a:r>
              <a:rPr lang="en" altLang="ko-KR" b="1" dirty="0">
                <a:solidFill>
                  <a:srgbClr val="FF0000"/>
                </a:solidFill>
              </a:rPr>
              <a:t>PC</a:t>
            </a:r>
            <a:r>
              <a:rPr lang="ko-KR" altLang="en-US" b="1" dirty="0">
                <a:solidFill>
                  <a:srgbClr val="FF0000"/>
                </a:solidFill>
              </a:rPr>
              <a:t>에서 </a:t>
            </a:r>
            <a:r>
              <a:rPr lang="en" altLang="ko-KR" b="1" dirty="0"/>
              <a:t>SSH </a:t>
            </a:r>
            <a:r>
              <a:rPr lang="ko-KR" altLang="en-US" b="1" dirty="0"/>
              <a:t>터널 연결</a:t>
            </a:r>
            <a:endParaRPr lang="en-US" altLang="ko-KR" b="1" dirty="0"/>
          </a:p>
          <a:p>
            <a:endParaRPr lang="ko-KR" altLang="en-US" dirty="0"/>
          </a:p>
          <a:p>
            <a:r>
              <a:rPr lang="en-US" altLang="ko-KR" dirty="0"/>
              <a:t>1) </a:t>
            </a:r>
            <a:r>
              <a:rPr lang="ko-KR" altLang="en-US" dirty="0"/>
              <a:t>내 </a:t>
            </a:r>
            <a:r>
              <a:rPr lang="en-US" altLang="ko-KR" dirty="0"/>
              <a:t>PC</a:t>
            </a:r>
            <a:r>
              <a:rPr lang="ko-KR" altLang="en-US" dirty="0"/>
              <a:t>에서 </a:t>
            </a:r>
            <a:r>
              <a:rPr lang="ko-KR" altLang="en-US" u="sng" dirty="0">
                <a:solidFill>
                  <a:srgbClr val="FF0000"/>
                </a:solidFill>
              </a:rPr>
              <a:t>새 터미널</a:t>
            </a:r>
            <a:r>
              <a:rPr lang="en-US" altLang="ko-KR" u="sng" dirty="0">
                <a:solidFill>
                  <a:srgbClr val="FF0000"/>
                </a:solidFill>
              </a:rPr>
              <a:t>(</a:t>
            </a:r>
            <a:r>
              <a:rPr lang="en-US" altLang="ko-KR" u="sng" dirty="0" err="1">
                <a:solidFill>
                  <a:srgbClr val="FF0000"/>
                </a:solidFill>
              </a:rPr>
              <a:t>cmd</a:t>
            </a:r>
            <a:r>
              <a:rPr lang="en-US" altLang="ko-KR" u="sng" dirty="0">
                <a:solidFill>
                  <a:srgbClr val="FF0000"/>
                </a:solidFill>
              </a:rPr>
              <a:t>)</a:t>
            </a:r>
            <a:r>
              <a:rPr lang="ko-KR" altLang="en-US" u="sng" dirty="0">
                <a:solidFill>
                  <a:srgbClr val="FF0000"/>
                </a:solidFill>
              </a:rPr>
              <a:t> 창을 열어주세요</a:t>
            </a:r>
            <a:endParaRPr lang="en" altLang="ko-KR" sz="1600" dirty="0">
              <a:solidFill>
                <a:srgbClr val="00B050"/>
              </a:solidFill>
            </a:endParaRPr>
          </a:p>
          <a:p>
            <a:endParaRPr lang="en" altLang="ko-KR" sz="1600" dirty="0">
              <a:solidFill>
                <a:srgbClr val="00B050"/>
              </a:solidFill>
            </a:endParaRPr>
          </a:p>
          <a:p>
            <a:endParaRPr lang="en" altLang="ko-KR" sz="1600" dirty="0">
              <a:solidFill>
                <a:srgbClr val="00B050"/>
              </a:solidFill>
            </a:endParaRPr>
          </a:p>
          <a:p>
            <a:endParaRPr lang="en" altLang="ko-KR" sz="1600" dirty="0">
              <a:solidFill>
                <a:srgbClr val="00B050"/>
              </a:solidFill>
            </a:endParaRPr>
          </a:p>
          <a:p>
            <a:endParaRPr lang="en" altLang="ko-KR" sz="1600" dirty="0">
              <a:solidFill>
                <a:srgbClr val="00B050"/>
              </a:solidFill>
            </a:endParaRPr>
          </a:p>
          <a:p>
            <a:endParaRPr lang="en" altLang="ko-KR" sz="1600" dirty="0">
              <a:solidFill>
                <a:srgbClr val="00B050"/>
              </a:solidFill>
            </a:endParaRPr>
          </a:p>
          <a:p>
            <a:endParaRPr lang="en" altLang="ko-KR" sz="1600" dirty="0">
              <a:solidFill>
                <a:srgbClr val="00B050"/>
              </a:solidFill>
            </a:endParaRPr>
          </a:p>
          <a:p>
            <a:endParaRPr lang="en" altLang="ko-KR" sz="1600" dirty="0">
              <a:solidFill>
                <a:srgbClr val="00B050"/>
              </a:solidFill>
            </a:endParaRPr>
          </a:p>
          <a:p>
            <a:endParaRPr lang="en" altLang="ko-KR" sz="1600" dirty="0">
              <a:solidFill>
                <a:srgbClr val="00B050"/>
              </a:solidFill>
            </a:endParaRPr>
          </a:p>
          <a:p>
            <a:endParaRPr lang="en" altLang="ko-KR" sz="1600" b="1" dirty="0">
              <a:solidFill>
                <a:srgbClr val="00B050"/>
              </a:solidFill>
            </a:endParaRPr>
          </a:p>
          <a:p>
            <a:r>
              <a:rPr lang="en-US" altLang="ko-KR" dirty="0"/>
              <a:t>2)</a:t>
            </a:r>
            <a:r>
              <a:rPr lang="ko-KR" altLang="en-US" dirty="0"/>
              <a:t> 서버와 안전하게 연결되는 통로를 만듭니다</a:t>
            </a:r>
            <a:endParaRPr lang="en" altLang="ko-KR" dirty="0">
              <a:solidFill>
                <a:srgbClr val="00B050"/>
              </a:solidFill>
            </a:endParaRPr>
          </a:p>
          <a:p>
            <a:r>
              <a:rPr lang="en" altLang="ko-KR" dirty="0" err="1">
                <a:solidFill>
                  <a:srgbClr val="00B050"/>
                </a:solidFill>
              </a:rPr>
              <a:t>ssh</a:t>
            </a:r>
            <a:r>
              <a:rPr lang="en" altLang="ko-KR" dirty="0">
                <a:solidFill>
                  <a:srgbClr val="00B050"/>
                </a:solidFill>
              </a:rPr>
              <a:t> -L </a:t>
            </a:r>
            <a:r>
              <a:rPr lang="ko-KR" altLang="en-US" dirty="0">
                <a:solidFill>
                  <a:srgbClr val="FF0000"/>
                </a:solidFill>
              </a:rPr>
              <a:t>****</a:t>
            </a:r>
            <a:r>
              <a:rPr lang="en" altLang="ko-KR" dirty="0">
                <a:solidFill>
                  <a:srgbClr val="00B050"/>
                </a:solidFill>
              </a:rPr>
              <a:t>:127.0.0.1:</a:t>
            </a:r>
            <a:r>
              <a:rPr lang="ko-KR" altLang="en-US" dirty="0">
                <a:solidFill>
                  <a:srgbClr val="FF0000"/>
                </a:solidFill>
              </a:rPr>
              <a:t>****</a:t>
            </a:r>
            <a:r>
              <a:rPr lang="en" altLang="ko-KR" dirty="0">
                <a:solidFill>
                  <a:srgbClr val="00B05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아이디</a:t>
            </a:r>
            <a:r>
              <a:rPr lang="en-US" altLang="ko-KR" dirty="0">
                <a:solidFill>
                  <a:srgbClr val="00B050"/>
                </a:solidFill>
              </a:rPr>
              <a:t>@113.198.1.215</a:t>
            </a:r>
            <a:endParaRPr lang="en-US" altLang="ko-KR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3A5AAC-6250-E5D1-2CFB-02F540A718A9}"/>
              </a:ext>
            </a:extLst>
          </p:cNvPr>
          <p:cNvSpPr txBox="1"/>
          <p:nvPr/>
        </p:nvSpPr>
        <p:spPr>
          <a:xfrm>
            <a:off x="5453043" y="411582"/>
            <a:ext cx="2253732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****</a:t>
            </a:r>
            <a:r>
              <a:rPr lang="en-US" altLang="ko-KR" sz="2000" b="1" dirty="0">
                <a:solidFill>
                  <a:srgbClr val="FF0000"/>
                </a:solidFill>
              </a:rPr>
              <a:t>:</a:t>
            </a:r>
            <a:r>
              <a:rPr lang="ko-KR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ko-KR" sz="2000" b="1" dirty="0">
                <a:solidFill>
                  <a:srgbClr val="FF0000"/>
                </a:solidFill>
              </a:rPr>
              <a:t>Port  </a:t>
            </a:r>
            <a:r>
              <a:rPr lang="ko-KR" altLang="en-US" sz="2000" b="1" dirty="0">
                <a:solidFill>
                  <a:srgbClr val="FF0000"/>
                </a:solidFill>
              </a:rPr>
              <a:t>번호</a:t>
            </a:r>
            <a:endParaRPr lang="ko-KR" altLang="en-US" sz="2000" b="1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6DC42483-EAE7-2D36-989B-2AC1BFF633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1398"/>
          <a:stretch/>
        </p:blipFill>
        <p:spPr>
          <a:xfrm>
            <a:off x="268457" y="5861502"/>
            <a:ext cx="7202243" cy="264020"/>
          </a:xfrm>
          <a:prstGeom prst="rect">
            <a:avLst/>
          </a:prstGeom>
        </p:spPr>
      </p:pic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8BC33802-97B6-9610-BD30-1F2058906D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64767"/>
              </p:ext>
            </p:extLst>
          </p:nvPr>
        </p:nvGraphicFramePr>
        <p:xfrm>
          <a:off x="7918516" y="165027"/>
          <a:ext cx="4139452" cy="6385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8461">
                  <a:extLst>
                    <a:ext uri="{9D8B030D-6E8A-4147-A177-3AD203B41FA5}">
                      <a16:colId xmlns:a16="http://schemas.microsoft.com/office/drawing/2014/main" val="3322491475"/>
                    </a:ext>
                  </a:extLst>
                </a:gridCol>
                <a:gridCol w="778461">
                  <a:extLst>
                    <a:ext uri="{9D8B030D-6E8A-4147-A177-3AD203B41FA5}">
                      <a16:colId xmlns:a16="http://schemas.microsoft.com/office/drawing/2014/main" val="763998186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322935659"/>
                    </a:ext>
                  </a:extLst>
                </a:gridCol>
                <a:gridCol w="96890">
                  <a:extLst>
                    <a:ext uri="{9D8B030D-6E8A-4147-A177-3AD203B41FA5}">
                      <a16:colId xmlns:a16="http://schemas.microsoft.com/office/drawing/2014/main" val="71348338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925287891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223867433"/>
                    </a:ext>
                  </a:extLst>
                </a:gridCol>
                <a:gridCol w="613640">
                  <a:extLst>
                    <a:ext uri="{9D8B030D-6E8A-4147-A177-3AD203B41FA5}">
                      <a16:colId xmlns:a16="http://schemas.microsoft.com/office/drawing/2014/main" val="3819705066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조장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ID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Port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rowSpan="17"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ID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Port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설치</a:t>
                      </a:r>
                      <a:endParaRPr lang="en-US" altLang="ko-KR" sz="1400" u="none" strike="noStrike" dirty="0">
                        <a:effectLst/>
                        <a:latin typeface="+mn-lt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215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곽도현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9001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+mn-lt"/>
                          <a:ea typeface="+mn-ea"/>
                        </a:rPr>
                        <a:t>9017 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65168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송민재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9002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9018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0979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박준규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9003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+mn-lt"/>
                          <a:ea typeface="+mn-ea"/>
                        </a:rPr>
                        <a:t>9019 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040556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조민준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9004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9020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7155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신수진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9005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team21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+mn-lt"/>
                          <a:ea typeface="+mn-ea"/>
                        </a:rPr>
                        <a:t>9021 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4462921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심선희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9006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9022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202142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홍호준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9007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9023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588257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이재경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9008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9024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8016713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박종수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9009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9025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495404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장영종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+mn-lt"/>
                          <a:ea typeface="+mn-ea"/>
                        </a:rPr>
                        <a:t>9010 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team26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9026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2176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김명숙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9011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9027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203341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황건하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9012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9028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5707875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정서현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9013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9029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568611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김수장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9014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9030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90202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최인수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9015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50515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김승휘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+mn-lt"/>
                          <a:ea typeface="+mn-ea"/>
                        </a:rPr>
                        <a:t>9016 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975989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5CBCCED5-E9E6-81E3-5027-CBCB3203C82A}"/>
              </a:ext>
            </a:extLst>
          </p:cNvPr>
          <p:cNvSpPr txBox="1"/>
          <p:nvPr/>
        </p:nvSpPr>
        <p:spPr>
          <a:xfrm>
            <a:off x="1060153" y="6350044"/>
            <a:ext cx="5806912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터미널 창 두개는 계속 그대로 유지해주세요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AEB5EE5-E252-EB4C-9EB2-428670319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5145" y="1788292"/>
            <a:ext cx="3064880" cy="1715235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91FAC791-0830-5C48-B859-24EAFE337486}"/>
              </a:ext>
            </a:extLst>
          </p:cNvPr>
          <p:cNvSpPr/>
          <p:nvPr/>
        </p:nvSpPr>
        <p:spPr>
          <a:xfrm>
            <a:off x="268459" y="155413"/>
            <a:ext cx="4856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4. </a:t>
            </a:r>
            <a:r>
              <a:rPr lang="en" altLang="ko-KR" b="1" dirty="0" err="1"/>
              <a:t>JupyterLab</a:t>
            </a:r>
            <a:r>
              <a:rPr lang="ko-KR" altLang="en-US" b="1" dirty="0"/>
              <a:t>을 이용한 </a:t>
            </a:r>
            <a:r>
              <a:rPr lang="en" altLang="ko-KR" b="1" dirty="0"/>
              <a:t>GPU </a:t>
            </a:r>
            <a:r>
              <a:rPr lang="ko-KR" altLang="en-US" b="1" dirty="0"/>
              <a:t>서버 원격 분석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4653B63-F46C-D646-8543-70FEC9F5C4A6}"/>
              </a:ext>
            </a:extLst>
          </p:cNvPr>
          <p:cNvSpPr/>
          <p:nvPr/>
        </p:nvSpPr>
        <p:spPr>
          <a:xfrm>
            <a:off x="2980582" y="4552192"/>
            <a:ext cx="38864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ssh</a:t>
            </a:r>
            <a:r>
              <a:rPr lang="en" altLang="ko-KR" sz="1200" dirty="0">
                <a:solidFill>
                  <a:schemeClr val="accent2"/>
                </a:solidFill>
              </a:rPr>
              <a:t> → </a:t>
            </a:r>
            <a:r>
              <a:rPr lang="ko-KR" altLang="en-US" sz="1200" dirty="0">
                <a:solidFill>
                  <a:schemeClr val="accent2"/>
                </a:solidFill>
              </a:rPr>
              <a:t>서버에 안전하게 연결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-</a:t>
            </a:r>
            <a:r>
              <a:rPr lang="en" altLang="ko-KR" sz="1200" dirty="0">
                <a:solidFill>
                  <a:schemeClr val="accent2"/>
                </a:solidFill>
              </a:rPr>
              <a:t>L → </a:t>
            </a:r>
            <a:r>
              <a:rPr lang="ko-KR" altLang="en-US" sz="1200" dirty="0">
                <a:solidFill>
                  <a:schemeClr val="accent2"/>
                </a:solidFill>
              </a:rPr>
              <a:t>내 </a:t>
            </a:r>
            <a:r>
              <a:rPr lang="en" altLang="ko-KR" sz="1200" dirty="0">
                <a:solidFill>
                  <a:schemeClr val="accent2"/>
                </a:solidFill>
              </a:rPr>
              <a:t>PC</a:t>
            </a:r>
            <a:r>
              <a:rPr lang="ko-KR" altLang="en-US" sz="1200" dirty="0">
                <a:solidFill>
                  <a:schemeClr val="accent2"/>
                </a:solidFill>
              </a:rPr>
              <a:t>의 포트와 서버의 포트를 연결 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schemeClr val="accent2"/>
                </a:solidFill>
              </a:rPr>
              <a:t>첫 번째 </a:t>
            </a:r>
            <a:r>
              <a:rPr lang="en-US" altLang="ko-KR" sz="1200" dirty="0">
                <a:solidFill>
                  <a:schemeClr val="accent2"/>
                </a:solidFill>
              </a:rPr>
              <a:t>9021 → </a:t>
            </a:r>
            <a:r>
              <a:rPr lang="ko-KR" altLang="en-US" sz="1200" b="1" dirty="0">
                <a:solidFill>
                  <a:schemeClr val="accent2"/>
                </a:solidFill>
              </a:rPr>
              <a:t>내 </a:t>
            </a:r>
            <a:r>
              <a:rPr lang="en" altLang="ko-KR" sz="1200" b="1" dirty="0">
                <a:solidFill>
                  <a:schemeClr val="accent2"/>
                </a:solidFill>
              </a:rPr>
              <a:t>PC</a:t>
            </a:r>
            <a:r>
              <a:rPr lang="ko-KR" altLang="en-US" sz="1200" b="1" dirty="0">
                <a:solidFill>
                  <a:schemeClr val="accent2"/>
                </a:solidFill>
              </a:rPr>
              <a:t>에서 사용할 포트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127.0.0.1:9021 → </a:t>
            </a:r>
            <a:r>
              <a:rPr lang="ko-KR" altLang="en-US" sz="1200" b="1" dirty="0">
                <a:solidFill>
                  <a:schemeClr val="accent2"/>
                </a:solidFill>
              </a:rPr>
              <a:t>서버에서 실행 중인 </a:t>
            </a:r>
            <a:r>
              <a:rPr lang="en" altLang="ko-KR" sz="1200" b="1" dirty="0" err="1">
                <a:solidFill>
                  <a:schemeClr val="accent2"/>
                </a:solidFill>
              </a:rPr>
              <a:t>JupyterLab</a:t>
            </a:r>
            <a:r>
              <a:rPr lang="ko-KR" altLang="en-US" sz="1200" b="1" dirty="0">
                <a:solidFill>
                  <a:schemeClr val="accent2"/>
                </a:solidFill>
              </a:rPr>
              <a:t>의 위치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schemeClr val="accent2"/>
                </a:solidFill>
              </a:rPr>
              <a:t>아이디</a:t>
            </a:r>
            <a:r>
              <a:rPr lang="en-US" altLang="ko-KR" sz="1200" dirty="0">
                <a:solidFill>
                  <a:schemeClr val="accent2"/>
                </a:solidFill>
              </a:rPr>
              <a:t>@</a:t>
            </a:r>
            <a:r>
              <a:rPr lang="ko-KR" altLang="en-US" sz="1200" dirty="0" err="1">
                <a:solidFill>
                  <a:schemeClr val="accent2"/>
                </a:solidFill>
              </a:rPr>
              <a:t>서버주소</a:t>
            </a:r>
            <a:r>
              <a:rPr lang="ko-KR" altLang="en-US" sz="1200" dirty="0">
                <a:solidFill>
                  <a:schemeClr val="accent2"/>
                </a:solidFill>
              </a:rPr>
              <a:t> → 접속할 서버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62424-9928-054D-8561-3DB4294B0B81}"/>
              </a:ext>
            </a:extLst>
          </p:cNvPr>
          <p:cNvSpPr txBox="1"/>
          <p:nvPr/>
        </p:nvSpPr>
        <p:spPr>
          <a:xfrm>
            <a:off x="4325933" y="2161420"/>
            <a:ext cx="2890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400" b="1" dirty="0">
                <a:solidFill>
                  <a:srgbClr val="FF0000"/>
                </a:solidFill>
              </a:rPr>
              <a:t>※ </a:t>
            </a:r>
            <a:r>
              <a:rPr kumimoji="1" lang="ko-KR" altLang="en-US" sz="2400" b="1" dirty="0">
                <a:solidFill>
                  <a:srgbClr val="FF0000"/>
                </a:solidFill>
              </a:rPr>
              <a:t>새 터미널 창을 열어주세요</a:t>
            </a:r>
            <a:r>
              <a:rPr kumimoji="1" lang="en-US" altLang="ko-KR" sz="2400" b="1" dirty="0">
                <a:solidFill>
                  <a:srgbClr val="FF0000"/>
                </a:solidFill>
              </a:rPr>
              <a:t>!</a:t>
            </a:r>
            <a:endParaRPr kumimoji="1" lang="ko-KR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055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F116E5E-4463-0446-9C31-1F02DBE417AC}"/>
              </a:ext>
            </a:extLst>
          </p:cNvPr>
          <p:cNvSpPr/>
          <p:nvPr/>
        </p:nvSpPr>
        <p:spPr>
          <a:xfrm>
            <a:off x="296739" y="1114230"/>
            <a:ext cx="513310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④ </a:t>
            </a:r>
            <a:r>
              <a:rPr lang="ko-KR" altLang="en-US" b="1" dirty="0">
                <a:solidFill>
                  <a:srgbClr val="FF0000"/>
                </a:solidFill>
              </a:rPr>
              <a:t>웹 브라우저</a:t>
            </a:r>
            <a:r>
              <a:rPr lang="ko-KR" altLang="en-US" b="1" dirty="0"/>
              <a:t>에서 접속</a:t>
            </a:r>
            <a:endParaRPr lang="en-US" altLang="ko-KR" b="1" dirty="0"/>
          </a:p>
          <a:p>
            <a:r>
              <a:rPr lang="en-US" altLang="ko-KR" sz="1400" dirty="0">
                <a:latin typeface="+mj-lt"/>
              </a:rPr>
              <a:t>#</a:t>
            </a:r>
            <a:r>
              <a:rPr lang="en" altLang="ko-KR" sz="1400" dirty="0">
                <a:latin typeface="+mj-lt"/>
              </a:rPr>
              <a:t>Chrome </a:t>
            </a:r>
            <a:r>
              <a:rPr lang="ko-KR" altLang="en-US" sz="1400" dirty="0">
                <a:latin typeface="+mj-lt"/>
              </a:rPr>
              <a:t>등의 웹 브라우저 </a:t>
            </a:r>
            <a:r>
              <a:rPr lang="ko-KR" altLang="en-US" sz="1400" dirty="0" err="1">
                <a:latin typeface="+mj-lt"/>
              </a:rPr>
              <a:t>주소창에</a:t>
            </a:r>
            <a:r>
              <a:rPr lang="ko-KR" altLang="en-US" sz="1400" dirty="0">
                <a:latin typeface="+mj-lt"/>
              </a:rPr>
              <a:t> 아래 주소를 입력합니다</a:t>
            </a:r>
            <a:r>
              <a:rPr lang="en-US" altLang="ko-KR" sz="1400" dirty="0">
                <a:latin typeface="+mj-lt"/>
              </a:rPr>
              <a:t>.</a:t>
            </a:r>
            <a:endParaRPr lang="en" altLang="ko-KR" sz="1600" dirty="0"/>
          </a:p>
          <a:p>
            <a:endParaRPr lang="en" altLang="ko-KR" dirty="0">
              <a:solidFill>
                <a:srgbClr val="00B050"/>
              </a:solidFill>
            </a:endParaRPr>
          </a:p>
          <a:p>
            <a:r>
              <a:rPr lang="en" altLang="ko-KR" dirty="0">
                <a:solidFill>
                  <a:srgbClr val="00B050"/>
                </a:solidFill>
              </a:rPr>
              <a:t>http://localhost:</a:t>
            </a:r>
            <a:r>
              <a:rPr lang="ko-KR" altLang="en-US" dirty="0">
                <a:solidFill>
                  <a:srgbClr val="FF0000"/>
                </a:solidFill>
              </a:rPr>
              <a:t>****</a:t>
            </a:r>
            <a:endParaRPr lang="en" altLang="ko-KR" dirty="0">
              <a:solidFill>
                <a:srgbClr val="FF000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8642A7F-A87E-1A46-B048-9FEAFD6130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8344"/>
          <a:stretch/>
        </p:blipFill>
        <p:spPr>
          <a:xfrm>
            <a:off x="5756409" y="2512552"/>
            <a:ext cx="5034119" cy="41929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7CE3159-FF1E-D24A-980F-FABD324CE6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6"/>
          <a:stretch/>
        </p:blipFill>
        <p:spPr>
          <a:xfrm>
            <a:off x="5680995" y="108067"/>
            <a:ext cx="5797201" cy="1524968"/>
          </a:xfrm>
          <a:prstGeom prst="rect">
            <a:avLst/>
          </a:prstGeom>
        </p:spPr>
      </p:pic>
      <p:sp>
        <p:nvSpPr>
          <p:cNvPr id="6" name="오른쪽 화살표[R] 5">
            <a:extLst>
              <a:ext uri="{FF2B5EF4-FFF2-40B4-BE49-F238E27FC236}">
                <a16:creationId xmlns:a16="http://schemas.microsoft.com/office/drawing/2014/main" id="{2C3CFAE3-F03C-B940-BBC1-D11266C971E7}"/>
              </a:ext>
            </a:extLst>
          </p:cNvPr>
          <p:cNvSpPr/>
          <p:nvPr/>
        </p:nvSpPr>
        <p:spPr>
          <a:xfrm rot="5400000">
            <a:off x="7698983" y="1889521"/>
            <a:ext cx="465526" cy="53261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solidFill>
                <a:srgbClr val="00B050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7C4BC18-BD30-4B4D-9111-2ABBE780196C}"/>
              </a:ext>
            </a:extLst>
          </p:cNvPr>
          <p:cNvSpPr/>
          <p:nvPr/>
        </p:nvSpPr>
        <p:spPr>
          <a:xfrm>
            <a:off x="3037455" y="4285881"/>
            <a:ext cx="23923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dirty="0" err="1">
                <a:solidFill>
                  <a:srgbClr val="FF0000"/>
                </a:solidFill>
              </a:rPr>
              <a:t>JupyterLab</a:t>
            </a:r>
            <a:r>
              <a:rPr lang="en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로그인 창</a:t>
            </a:r>
            <a:endParaRPr lang="en-US" altLang="ko-KR" dirty="0">
              <a:solidFill>
                <a:srgbClr val="FF0000"/>
              </a:solidFill>
            </a:endParaRPr>
          </a:p>
          <a:p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en" altLang="ko-KR" dirty="0">
                <a:solidFill>
                  <a:srgbClr val="FF0000"/>
                </a:solidFill>
              </a:rPr>
              <a:t>Token </a:t>
            </a:r>
            <a:r>
              <a:rPr lang="ko-KR" altLang="en-US" dirty="0">
                <a:solidFill>
                  <a:srgbClr val="FF0000"/>
                </a:solidFill>
              </a:rPr>
              <a:t>입력 화면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76440CE-AF28-4244-9BB1-3857F0AE4863}"/>
              </a:ext>
            </a:extLst>
          </p:cNvPr>
          <p:cNvSpPr/>
          <p:nvPr/>
        </p:nvSpPr>
        <p:spPr>
          <a:xfrm>
            <a:off x="268459" y="155413"/>
            <a:ext cx="4856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4. </a:t>
            </a:r>
            <a:r>
              <a:rPr lang="en" altLang="ko-KR" b="1" dirty="0" err="1"/>
              <a:t>JupyterLab</a:t>
            </a:r>
            <a:r>
              <a:rPr lang="ko-KR" altLang="en-US" b="1" dirty="0"/>
              <a:t>을 이용한 </a:t>
            </a:r>
            <a:r>
              <a:rPr lang="en" altLang="ko-KR" b="1" dirty="0"/>
              <a:t>GPU </a:t>
            </a:r>
            <a:r>
              <a:rPr lang="ko-KR" altLang="en-US" b="1" dirty="0"/>
              <a:t>서버 원격 분석</a:t>
            </a:r>
          </a:p>
        </p:txBody>
      </p:sp>
    </p:spTree>
    <p:extLst>
      <p:ext uri="{BB962C8B-B14F-4D97-AF65-F5344CB8AC3E}">
        <p14:creationId xmlns:p14="http://schemas.microsoft.com/office/powerpoint/2010/main" val="3480450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C650221E-4079-6C42-9B9D-4C2ECD9A537A}"/>
              </a:ext>
            </a:extLst>
          </p:cNvPr>
          <p:cNvSpPr/>
          <p:nvPr/>
        </p:nvSpPr>
        <p:spPr>
          <a:xfrm>
            <a:off x="758652" y="1080014"/>
            <a:ext cx="981822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1)</a:t>
            </a:r>
            <a:r>
              <a:rPr lang="ko-KR" altLang="en-US" sz="1600" b="1" dirty="0"/>
              <a:t>두 번째 창에서 </a:t>
            </a:r>
            <a:r>
              <a:rPr lang="en" altLang="ko-KR" sz="1600" b="1" dirty="0"/>
              <a:t>workshop </a:t>
            </a:r>
            <a:r>
              <a:rPr lang="ko-KR" altLang="en-US" sz="1600" b="1" dirty="0"/>
              <a:t>가상환경 활성화</a:t>
            </a:r>
            <a:br>
              <a:rPr lang="ko-KR" altLang="en-US" sz="1600" dirty="0"/>
            </a:br>
            <a:r>
              <a:rPr lang="en-US" altLang="ko-KR" sz="1600" dirty="0"/>
              <a:t>#</a:t>
            </a:r>
            <a:r>
              <a:rPr lang="ko-KR" altLang="en-US" sz="1600" dirty="0"/>
              <a:t>③에서 </a:t>
            </a:r>
            <a:r>
              <a:rPr lang="en" altLang="ko-KR" sz="1600" b="1" dirty="0"/>
              <a:t>SSH </a:t>
            </a:r>
            <a:r>
              <a:rPr lang="ko-KR" altLang="en-US" sz="1600" b="1" dirty="0"/>
              <a:t>터널 연결에 사용한 두 번째 터미널 창</a:t>
            </a:r>
            <a:r>
              <a:rPr lang="ko-KR" altLang="en-US" sz="1600" dirty="0"/>
              <a:t>에서 아래 명령어를 입력합니다</a:t>
            </a:r>
            <a:r>
              <a:rPr lang="en-US" altLang="ko-KR" sz="1600" dirty="0"/>
              <a:t>.</a:t>
            </a:r>
          </a:p>
          <a:p>
            <a:r>
              <a:rPr lang="en-US" altLang="ko-KR" dirty="0" err="1">
                <a:solidFill>
                  <a:srgbClr val="00B050"/>
                </a:solidFill>
              </a:rPr>
              <a:t>conda</a:t>
            </a:r>
            <a:r>
              <a:rPr lang="en-US" altLang="ko-KR" dirty="0">
                <a:solidFill>
                  <a:srgbClr val="00B050"/>
                </a:solidFill>
              </a:rPr>
              <a:t> activate </a:t>
            </a:r>
            <a:r>
              <a:rPr lang="en-US" altLang="ko-KR" dirty="0">
                <a:solidFill>
                  <a:srgbClr val="FF0000"/>
                </a:solidFill>
              </a:rPr>
              <a:t>workshop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5518C65-AA96-5442-9BE2-BBE3B1A29E1A}"/>
              </a:ext>
            </a:extLst>
          </p:cNvPr>
          <p:cNvSpPr/>
          <p:nvPr/>
        </p:nvSpPr>
        <p:spPr>
          <a:xfrm>
            <a:off x="457869" y="636011"/>
            <a:ext cx="3827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b="1" dirty="0"/>
              <a:t>⑤ </a:t>
            </a:r>
            <a:r>
              <a:rPr lang="en" altLang="ko-KR" b="1" dirty="0" err="1"/>
              <a:t>JupyterLab</a:t>
            </a:r>
            <a:r>
              <a:rPr lang="en" altLang="ko-KR" b="1" dirty="0"/>
              <a:t> Token </a:t>
            </a:r>
            <a:r>
              <a:rPr lang="ko-KR" altLang="en-US" b="1" dirty="0"/>
              <a:t>확인 및 입력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8DFB077-93D4-4040-A484-4FBC0EA53B5A}"/>
              </a:ext>
            </a:extLst>
          </p:cNvPr>
          <p:cNvSpPr/>
          <p:nvPr/>
        </p:nvSpPr>
        <p:spPr>
          <a:xfrm>
            <a:off x="758652" y="2037228"/>
            <a:ext cx="981822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1600" b="1" dirty="0"/>
              <a:t>2) </a:t>
            </a:r>
            <a:r>
              <a:rPr lang="en" altLang="ko-KR" sz="1600" b="1" dirty="0" err="1"/>
              <a:t>JupyterLab</a:t>
            </a:r>
            <a:r>
              <a:rPr lang="en" altLang="ko-KR" sz="1600" b="1" dirty="0"/>
              <a:t> Token </a:t>
            </a:r>
            <a:r>
              <a:rPr lang="ko-KR" altLang="en-US" sz="1600" b="1" dirty="0"/>
              <a:t>확인</a:t>
            </a:r>
            <a:r>
              <a:rPr lang="en-US" altLang="ko-KR" sz="1600" b="1" dirty="0"/>
              <a:t>#</a:t>
            </a:r>
            <a:br>
              <a:rPr lang="ko-KR" altLang="en-US" sz="1600" dirty="0"/>
            </a:br>
            <a:r>
              <a:rPr lang="en-US" altLang="ko-KR" sz="1600" dirty="0"/>
              <a:t>#</a:t>
            </a:r>
            <a:r>
              <a:rPr lang="ko-KR" altLang="en-US" sz="1600" dirty="0"/>
              <a:t>현재 실행 중인 </a:t>
            </a:r>
            <a:r>
              <a:rPr lang="en" altLang="ko-KR" sz="1600" dirty="0" err="1"/>
              <a:t>JupyterLab</a:t>
            </a:r>
            <a:r>
              <a:rPr lang="ko-KR" altLang="en-US" sz="1600" dirty="0"/>
              <a:t>의 접속 정보를 확인하기 위해 아래 명령어를 입력합니다</a:t>
            </a:r>
            <a:r>
              <a:rPr lang="en-US" altLang="ko-KR" sz="1600" dirty="0"/>
              <a:t>.</a:t>
            </a:r>
          </a:p>
          <a:p>
            <a:r>
              <a:rPr lang="en-US" altLang="ko-KR" dirty="0" err="1">
                <a:solidFill>
                  <a:srgbClr val="00B050"/>
                </a:solidFill>
              </a:rPr>
              <a:t>jupyter</a:t>
            </a:r>
            <a:r>
              <a:rPr lang="en-US" altLang="ko-KR" dirty="0">
                <a:solidFill>
                  <a:srgbClr val="00B050"/>
                </a:solidFill>
              </a:rPr>
              <a:t> server list</a:t>
            </a:r>
          </a:p>
          <a:p>
            <a:endParaRPr lang="en-US" altLang="ko-KR" sz="1600" dirty="0"/>
          </a:p>
          <a:p>
            <a:r>
              <a:rPr lang="en-US" altLang="ko-KR" sz="1600" dirty="0"/>
              <a:t>#</a:t>
            </a:r>
            <a:r>
              <a:rPr lang="ko-KR" altLang="en-US" sz="1600" dirty="0"/>
              <a:t>출력된 주소에서 </a:t>
            </a:r>
            <a:r>
              <a:rPr lang="en" altLang="ko-KR" sz="1600" b="1" dirty="0"/>
              <a:t>token= </a:t>
            </a:r>
            <a:r>
              <a:rPr lang="ko-KR" altLang="en-US" sz="1600" b="1" dirty="0"/>
              <a:t>뒤에 있는 문자열을 복사</a:t>
            </a:r>
            <a:r>
              <a:rPr lang="ko-KR" altLang="en-US" sz="1600" dirty="0"/>
              <a:t>합니다</a:t>
            </a:r>
            <a:r>
              <a:rPr lang="en-US" altLang="ko-KR" sz="1600" dirty="0"/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5FF1B5F-38D6-804C-9206-EA484559FD94}"/>
              </a:ext>
            </a:extLst>
          </p:cNvPr>
          <p:cNvGrpSpPr/>
          <p:nvPr/>
        </p:nvGrpSpPr>
        <p:grpSpPr>
          <a:xfrm>
            <a:off x="815212" y="3360667"/>
            <a:ext cx="11118104" cy="1002659"/>
            <a:chOff x="268459" y="1574286"/>
            <a:chExt cx="11118104" cy="1002659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A8E14C30-C351-4749-BDCE-AB6D5F30C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8459" y="1574286"/>
              <a:ext cx="11118104" cy="1002659"/>
            </a:xfrm>
            <a:prstGeom prst="rect">
              <a:avLst/>
            </a:prstGeom>
          </p:spPr>
        </p:pic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6B3DC1C0-98BA-8C4A-A054-F5399E6F4D22}"/>
                </a:ext>
              </a:extLst>
            </p:cNvPr>
            <p:cNvSpPr/>
            <p:nvPr/>
          </p:nvSpPr>
          <p:spPr>
            <a:xfrm>
              <a:off x="3621974" y="2303813"/>
              <a:ext cx="5498275" cy="2731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DB29EA-C3DE-2C4D-AF81-00D24005838E}"/>
                </a:ext>
              </a:extLst>
            </p:cNvPr>
            <p:cNvSpPr txBox="1"/>
            <p:nvPr/>
          </p:nvSpPr>
          <p:spPr>
            <a:xfrm>
              <a:off x="6096002" y="1872461"/>
              <a:ext cx="2006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rgbClr val="FF0000"/>
                  </a:solidFill>
                </a:rPr>
                <a:t>Token </a:t>
              </a:r>
              <a:r>
                <a:rPr lang="ko-KR" altLang="en-US" sz="2400" b="1" dirty="0">
                  <a:solidFill>
                    <a:srgbClr val="FF0000"/>
                  </a:solidFill>
                </a:rPr>
                <a:t>정보</a:t>
              </a:r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032D29D8-1365-7F47-83BC-190A2A3A5925}"/>
              </a:ext>
            </a:extLst>
          </p:cNvPr>
          <p:cNvSpPr/>
          <p:nvPr/>
        </p:nvSpPr>
        <p:spPr>
          <a:xfrm>
            <a:off x="815212" y="5106584"/>
            <a:ext cx="34465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sz="1600" b="1" dirty="0"/>
              <a:t>3) Token </a:t>
            </a:r>
            <a:r>
              <a:rPr lang="ko-KR" altLang="en-US" sz="1600" b="1" dirty="0"/>
              <a:t>입력 및 비밀번호 설정</a:t>
            </a:r>
            <a:endParaRPr lang="en-US" altLang="ko-KR" sz="1600" b="1" dirty="0"/>
          </a:p>
          <a:p>
            <a:r>
              <a:rPr lang="en-US" altLang="ko-KR" sz="1600" b="1" dirty="0"/>
              <a:t>#</a:t>
            </a:r>
            <a:r>
              <a:rPr lang="en" altLang="ko-KR" sz="1600" dirty="0" err="1"/>
              <a:t>JupyterLab</a:t>
            </a:r>
            <a:r>
              <a:rPr lang="en" altLang="ko-KR" sz="1600" dirty="0"/>
              <a:t> </a:t>
            </a:r>
            <a:r>
              <a:rPr lang="ko-KR" altLang="en-US" sz="1600" dirty="0"/>
              <a:t>로그인 화면에서</a:t>
            </a:r>
            <a:endParaRPr lang="en-US" altLang="ko-KR" sz="1600" dirty="0"/>
          </a:p>
          <a:p>
            <a:endParaRPr lang="en" altLang="ko-KR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b="1" dirty="0">
                <a:solidFill>
                  <a:srgbClr val="FF0000"/>
                </a:solidFill>
              </a:rPr>
              <a:t>Token</a:t>
            </a:r>
            <a:r>
              <a:rPr lang="en" altLang="ko-KR" sz="1600" dirty="0">
                <a:solidFill>
                  <a:srgbClr val="FF0000"/>
                </a:solidFill>
              </a:rPr>
              <a:t>: </a:t>
            </a:r>
            <a:r>
              <a:rPr lang="ko-KR" altLang="en-US" sz="1600" dirty="0">
                <a:solidFill>
                  <a:srgbClr val="FF0000"/>
                </a:solidFill>
              </a:rPr>
              <a:t>복사한 </a:t>
            </a:r>
            <a:r>
              <a:rPr lang="en" altLang="ko-KR" sz="1600" dirty="0">
                <a:solidFill>
                  <a:srgbClr val="FF0000"/>
                </a:solidFill>
              </a:rPr>
              <a:t>Token </a:t>
            </a:r>
            <a:r>
              <a:rPr lang="ko-KR" altLang="en-US" sz="1600" dirty="0">
                <a:solidFill>
                  <a:srgbClr val="FF0000"/>
                </a:solidFill>
              </a:rPr>
              <a:t>정보 입력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b="1" dirty="0">
                <a:solidFill>
                  <a:srgbClr val="FF0000"/>
                </a:solidFill>
              </a:rPr>
              <a:t>New Password</a:t>
            </a:r>
            <a:r>
              <a:rPr lang="en" altLang="ko-KR" sz="1600" dirty="0">
                <a:solidFill>
                  <a:srgbClr val="FF0000"/>
                </a:solidFill>
              </a:rPr>
              <a:t>: Workshop </a:t>
            </a:r>
            <a:r>
              <a:rPr lang="ko-KR" altLang="en-US" sz="1600" dirty="0">
                <a:solidFill>
                  <a:srgbClr val="FF0000"/>
                </a:solidFill>
              </a:rPr>
              <a:t>입력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10A4064F-403A-2843-B709-2FE18E0610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0894" r="10409"/>
          <a:stretch/>
        </p:blipFill>
        <p:spPr>
          <a:xfrm>
            <a:off x="4110425" y="4423173"/>
            <a:ext cx="3992505" cy="2354251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99FF2F67-6FFF-DF4D-AAB7-EFC508B9566B}"/>
              </a:ext>
            </a:extLst>
          </p:cNvPr>
          <p:cNvSpPr/>
          <p:nvPr/>
        </p:nvSpPr>
        <p:spPr>
          <a:xfrm>
            <a:off x="268459" y="155413"/>
            <a:ext cx="4856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4. </a:t>
            </a:r>
            <a:r>
              <a:rPr lang="en" altLang="ko-KR" b="1" dirty="0" err="1"/>
              <a:t>JupyterLab</a:t>
            </a:r>
            <a:r>
              <a:rPr lang="ko-KR" altLang="en-US" b="1" dirty="0"/>
              <a:t>을 이용한 </a:t>
            </a:r>
            <a:r>
              <a:rPr lang="en" altLang="ko-KR" b="1" dirty="0"/>
              <a:t>GPU </a:t>
            </a:r>
            <a:r>
              <a:rPr lang="ko-KR" altLang="en-US" b="1" dirty="0"/>
              <a:t>서버 원격 분석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70C9BFA-1571-814D-96D1-7425D6C4C00D}"/>
              </a:ext>
            </a:extLst>
          </p:cNvPr>
          <p:cNvSpPr/>
          <p:nvPr/>
        </p:nvSpPr>
        <p:spPr>
          <a:xfrm>
            <a:off x="4284879" y="5106584"/>
            <a:ext cx="3818051" cy="5683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51B0761-385D-4649-9AA2-5036252CA110}"/>
              </a:ext>
            </a:extLst>
          </p:cNvPr>
          <p:cNvSpPr/>
          <p:nvPr/>
        </p:nvSpPr>
        <p:spPr>
          <a:xfrm>
            <a:off x="4284879" y="5796721"/>
            <a:ext cx="3818051" cy="5683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FEA1F17-9B9E-4C47-B038-C56D66CF28C0}"/>
              </a:ext>
            </a:extLst>
          </p:cNvPr>
          <p:cNvSpPr/>
          <p:nvPr/>
        </p:nvSpPr>
        <p:spPr>
          <a:xfrm>
            <a:off x="7646220" y="1657308"/>
            <a:ext cx="28343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conda</a:t>
            </a:r>
            <a:r>
              <a:rPr lang="en" altLang="ko-KR" sz="1200" dirty="0">
                <a:solidFill>
                  <a:schemeClr val="accent2"/>
                </a:solidFill>
              </a:rPr>
              <a:t> activate : </a:t>
            </a:r>
            <a:r>
              <a:rPr lang="ko-KR" altLang="en-US" sz="1200" b="1" dirty="0" err="1">
                <a:solidFill>
                  <a:schemeClr val="accent2"/>
                </a:solidFill>
              </a:rPr>
              <a:t>가상환경을</a:t>
            </a:r>
            <a:r>
              <a:rPr lang="ko-KR" altLang="en-US" sz="1200" b="1" dirty="0">
                <a:solidFill>
                  <a:schemeClr val="accent2"/>
                </a:solidFill>
              </a:rPr>
              <a:t> 활성화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workshop : </a:t>
            </a:r>
            <a:r>
              <a:rPr lang="ko-KR" altLang="en-US" sz="1200" dirty="0">
                <a:solidFill>
                  <a:schemeClr val="accent2"/>
                </a:solidFill>
              </a:rPr>
              <a:t>사용할 </a:t>
            </a:r>
            <a:r>
              <a:rPr lang="ko-KR" altLang="en-US" sz="1200" b="1" dirty="0">
                <a:solidFill>
                  <a:schemeClr val="accent2"/>
                </a:solidFill>
              </a:rPr>
              <a:t>가상환경 이름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FDAB0E4-CB22-0A4C-A554-557E215A3DB8}"/>
              </a:ext>
            </a:extLst>
          </p:cNvPr>
          <p:cNvSpPr/>
          <p:nvPr/>
        </p:nvSpPr>
        <p:spPr>
          <a:xfrm>
            <a:off x="7646220" y="2641103"/>
            <a:ext cx="3989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jupyter</a:t>
            </a:r>
            <a:r>
              <a:rPr lang="en" altLang="ko-KR" sz="1200" dirty="0">
                <a:solidFill>
                  <a:schemeClr val="accent2"/>
                </a:solidFill>
              </a:rPr>
              <a:t> : </a:t>
            </a:r>
            <a:r>
              <a:rPr lang="en" altLang="ko-KR" sz="1200" dirty="0" err="1">
                <a:solidFill>
                  <a:schemeClr val="accent2"/>
                </a:solidFill>
              </a:rPr>
              <a:t>Jupyter</a:t>
            </a:r>
            <a:r>
              <a:rPr lang="en" altLang="ko-KR" sz="1200" dirty="0">
                <a:solidFill>
                  <a:schemeClr val="accent2"/>
                </a:solidFill>
              </a:rPr>
              <a:t> </a:t>
            </a:r>
            <a:r>
              <a:rPr lang="ko-KR" altLang="en-US" sz="1200" dirty="0">
                <a:solidFill>
                  <a:schemeClr val="accent2"/>
                </a:solidFill>
              </a:rPr>
              <a:t>관련 명령 실행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server list : </a:t>
            </a:r>
            <a:r>
              <a:rPr lang="ko-KR" altLang="en-US" sz="1200" dirty="0">
                <a:solidFill>
                  <a:schemeClr val="accent2"/>
                </a:solidFill>
              </a:rPr>
              <a:t>현재 실행 중인 </a:t>
            </a:r>
            <a:r>
              <a:rPr lang="en" altLang="ko-KR" sz="1200" b="1" dirty="0" err="1">
                <a:solidFill>
                  <a:schemeClr val="accent2"/>
                </a:solidFill>
              </a:rPr>
              <a:t>Jupyter</a:t>
            </a:r>
            <a:r>
              <a:rPr lang="en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 dirty="0">
                <a:solidFill>
                  <a:schemeClr val="accent2"/>
                </a:solidFill>
              </a:rPr>
              <a:t>서버 목록 확인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A3DE5F4-98BC-7296-C688-C7824AD880E8}"/>
              </a:ext>
            </a:extLst>
          </p:cNvPr>
          <p:cNvSpPr/>
          <p:nvPr/>
        </p:nvSpPr>
        <p:spPr>
          <a:xfrm>
            <a:off x="4261733" y="6372018"/>
            <a:ext cx="1590427" cy="3305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37691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1F59A03-1F65-7F46-B26E-BD4ABADD82BC}"/>
              </a:ext>
            </a:extLst>
          </p:cNvPr>
          <p:cNvSpPr txBox="1"/>
          <p:nvPr/>
        </p:nvSpPr>
        <p:spPr>
          <a:xfrm>
            <a:off x="219456" y="128016"/>
            <a:ext cx="151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b="1" dirty="0"/>
              <a:t>실습 과정</a:t>
            </a:r>
          </a:p>
        </p:txBody>
      </p:sp>
      <p:sp>
        <p:nvSpPr>
          <p:cNvPr id="19" name="모서리가 둥근 직사각형 18">
            <a:extLst>
              <a:ext uri="{FF2B5EF4-FFF2-40B4-BE49-F238E27FC236}">
                <a16:creationId xmlns:a16="http://schemas.microsoft.com/office/drawing/2014/main" id="{4F94B213-39CA-E84A-BEC3-C229AA28A029}"/>
              </a:ext>
            </a:extLst>
          </p:cNvPr>
          <p:cNvSpPr/>
          <p:nvPr/>
        </p:nvSpPr>
        <p:spPr>
          <a:xfrm>
            <a:off x="3277403" y="549376"/>
            <a:ext cx="5208872" cy="68794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b="1" dirty="0" err="1">
                <a:solidFill>
                  <a:schemeClr val="tx1"/>
                </a:solidFill>
              </a:rPr>
              <a:t>딥러닝</a:t>
            </a:r>
            <a:r>
              <a:rPr lang="ko-KR" altLang="en-US" sz="2000" b="1" dirty="0">
                <a:solidFill>
                  <a:schemeClr val="tx1"/>
                </a:solidFill>
              </a:rPr>
              <a:t> 분석 환경 구축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20" name="모서리가 둥근 직사각형 19">
            <a:extLst>
              <a:ext uri="{FF2B5EF4-FFF2-40B4-BE49-F238E27FC236}">
                <a16:creationId xmlns:a16="http://schemas.microsoft.com/office/drawing/2014/main" id="{C29F4CA2-31FD-7146-A746-7BCF1417AD99}"/>
              </a:ext>
            </a:extLst>
          </p:cNvPr>
          <p:cNvSpPr/>
          <p:nvPr/>
        </p:nvSpPr>
        <p:spPr>
          <a:xfrm>
            <a:off x="3277403" y="1607202"/>
            <a:ext cx="5208872" cy="1058618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b="1" dirty="0">
                <a:solidFill>
                  <a:schemeClr val="tx1"/>
                </a:solidFill>
              </a:rPr>
              <a:t>데이터 준비 및 전처리</a:t>
            </a:r>
            <a:endParaRPr lang="ko-KR" altLang="en-US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chemeClr val="tx1"/>
                </a:solidFill>
              </a:rPr>
              <a:t>이미지 크기 줄이기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500" dirty="0" err="1">
                <a:solidFill>
                  <a:schemeClr val="tx1"/>
                </a:solidFill>
              </a:rPr>
              <a:t>비식물</a:t>
            </a:r>
            <a:r>
              <a:rPr lang="ko-KR" altLang="en-US" sz="1500" dirty="0">
                <a:solidFill>
                  <a:schemeClr val="tx1"/>
                </a:solidFill>
              </a:rPr>
              <a:t> 표본 구성 요소 제거하기</a:t>
            </a:r>
            <a:r>
              <a:rPr lang="en-US" altLang="ko-KR" sz="1500" dirty="0">
                <a:solidFill>
                  <a:schemeClr val="tx1"/>
                </a:solidFill>
              </a:rPr>
              <a:t>-</a:t>
            </a:r>
            <a:r>
              <a:rPr lang="en" altLang="ko-KR" sz="1500" dirty="0" err="1">
                <a:solidFill>
                  <a:schemeClr val="tx1"/>
                </a:solidFill>
              </a:rPr>
              <a:t>HerbPAI</a:t>
            </a:r>
            <a:r>
              <a:rPr lang="en" altLang="ko-KR" sz="1500" dirty="0">
                <a:solidFill>
                  <a:schemeClr val="tx1"/>
                </a:solidFill>
              </a:rPr>
              <a:t> </a:t>
            </a:r>
            <a:r>
              <a:rPr lang="ko-KR" altLang="en-US" sz="1500" dirty="0">
                <a:solidFill>
                  <a:schemeClr val="tx1"/>
                </a:solidFill>
              </a:rPr>
              <a:t>활용</a:t>
            </a:r>
            <a:endParaRPr lang="en" altLang="ko-KR" sz="1500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>
            <a:extLst>
              <a:ext uri="{FF2B5EF4-FFF2-40B4-BE49-F238E27FC236}">
                <a16:creationId xmlns:a16="http://schemas.microsoft.com/office/drawing/2014/main" id="{02307E38-5CC9-0243-A15D-B0F6D4D1D403}"/>
              </a:ext>
            </a:extLst>
          </p:cNvPr>
          <p:cNvSpPr/>
          <p:nvPr/>
        </p:nvSpPr>
        <p:spPr>
          <a:xfrm>
            <a:off x="3277403" y="3035701"/>
            <a:ext cx="5208872" cy="1389888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b="1" dirty="0">
                <a:solidFill>
                  <a:schemeClr val="tx1"/>
                </a:solidFill>
              </a:rPr>
              <a:t>식물표본 이미지 </a:t>
            </a:r>
            <a:r>
              <a:rPr lang="en" altLang="ko-KR" sz="2000" b="1" dirty="0">
                <a:solidFill>
                  <a:schemeClr val="tx1"/>
                </a:solidFill>
              </a:rPr>
              <a:t>AI </a:t>
            </a:r>
            <a:r>
              <a:rPr lang="ko-KR" altLang="en-US" sz="2000" b="1" dirty="0">
                <a:solidFill>
                  <a:schemeClr val="tx1"/>
                </a:solidFill>
              </a:rPr>
              <a:t>분류 분석</a:t>
            </a:r>
            <a:endParaRPr lang="ko-KR" altLang="en-US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chemeClr val="tx1"/>
                </a:solidFill>
              </a:rPr>
              <a:t>데이터 분할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500" dirty="0">
                <a:solidFill>
                  <a:schemeClr val="tx1"/>
                </a:solidFill>
              </a:rPr>
              <a:t>ResNet-18 </a:t>
            </a:r>
            <a:r>
              <a:rPr lang="ko-KR" altLang="en-US" sz="1500" dirty="0">
                <a:solidFill>
                  <a:schemeClr val="tx1"/>
                </a:solidFill>
              </a:rPr>
              <a:t>기반 분류 모델 구축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500" dirty="0">
                <a:solidFill>
                  <a:schemeClr val="tx1"/>
                </a:solidFill>
              </a:rPr>
              <a:t>5-</a:t>
            </a:r>
            <a:r>
              <a:rPr lang="en" altLang="ko-KR" sz="1500" dirty="0">
                <a:solidFill>
                  <a:schemeClr val="tx1"/>
                </a:solidFill>
              </a:rPr>
              <a:t>fold </a:t>
            </a:r>
            <a:r>
              <a:rPr lang="ko-KR" altLang="en-US" sz="1500" dirty="0" err="1">
                <a:solidFill>
                  <a:schemeClr val="tx1"/>
                </a:solidFill>
              </a:rPr>
              <a:t>교차검증</a:t>
            </a:r>
            <a:r>
              <a:rPr lang="ko-KR" altLang="en-US" sz="15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chemeClr val="tx1"/>
                </a:solidFill>
              </a:rPr>
              <a:t>최종 모델 생성 및 성능 평가</a:t>
            </a:r>
          </a:p>
        </p:txBody>
      </p:sp>
      <p:sp>
        <p:nvSpPr>
          <p:cNvPr id="22" name="모서리가 둥근 직사각형 21">
            <a:extLst>
              <a:ext uri="{FF2B5EF4-FFF2-40B4-BE49-F238E27FC236}">
                <a16:creationId xmlns:a16="http://schemas.microsoft.com/office/drawing/2014/main" id="{454C8917-1D78-C34B-B15D-006CE940FC14}"/>
              </a:ext>
            </a:extLst>
          </p:cNvPr>
          <p:cNvSpPr/>
          <p:nvPr/>
        </p:nvSpPr>
        <p:spPr>
          <a:xfrm>
            <a:off x="3277403" y="4847057"/>
            <a:ext cx="5208872" cy="1472184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b="1" dirty="0">
                <a:solidFill>
                  <a:schemeClr val="tx1"/>
                </a:solidFill>
              </a:rPr>
              <a:t>결과 해석 및 모델 활용</a:t>
            </a:r>
            <a:endParaRPr lang="ko-KR" altLang="en-US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chemeClr val="tx1"/>
                </a:solidFill>
              </a:rPr>
              <a:t>분류 성능 확인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dirty="0">
                <a:solidFill>
                  <a:schemeClr val="tx1"/>
                </a:solidFill>
              </a:rPr>
              <a:t>Confusion matrix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dirty="0">
                <a:solidFill>
                  <a:schemeClr val="tx1"/>
                </a:solidFill>
              </a:rPr>
              <a:t>Grad-CAM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dirty="0" err="1">
                <a:solidFill>
                  <a:schemeClr val="tx1"/>
                </a:solidFill>
              </a:rPr>
              <a:t>Gradio</a:t>
            </a:r>
            <a:r>
              <a:rPr lang="ko-KR" altLang="en-US" sz="1600" dirty="0" err="1">
                <a:solidFill>
                  <a:schemeClr val="tx1"/>
                </a:solidFill>
              </a:rPr>
              <a:t>를</a:t>
            </a:r>
            <a:r>
              <a:rPr lang="ko-KR" altLang="en-US" sz="1600" dirty="0">
                <a:solidFill>
                  <a:schemeClr val="tx1"/>
                </a:solidFill>
              </a:rPr>
              <a:t> 이용한 분류 모델 활용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7083076C-6CEE-574A-B71D-5FF08579621C}"/>
              </a:ext>
            </a:extLst>
          </p:cNvPr>
          <p:cNvSpPr/>
          <p:nvPr/>
        </p:nvSpPr>
        <p:spPr>
          <a:xfrm>
            <a:off x="2294021" y="497348"/>
            <a:ext cx="792000" cy="792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2000" b="1" dirty="0">
                <a:solidFill>
                  <a:schemeClr val="tx1"/>
                </a:solidFill>
              </a:rPr>
              <a:t>1</a:t>
            </a:r>
            <a:endParaRPr kumimoji="1"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04351283-DC4C-6643-8E2C-4F01E29ECDE6}"/>
              </a:ext>
            </a:extLst>
          </p:cNvPr>
          <p:cNvSpPr/>
          <p:nvPr/>
        </p:nvSpPr>
        <p:spPr>
          <a:xfrm>
            <a:off x="2294021" y="1740511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2000" b="1" dirty="0">
                <a:solidFill>
                  <a:schemeClr val="tx1"/>
                </a:solidFill>
              </a:rPr>
              <a:t>2</a:t>
            </a:r>
            <a:endParaRPr kumimoji="1"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76F633B3-5045-6445-BC11-725529A585AA}"/>
              </a:ext>
            </a:extLst>
          </p:cNvPr>
          <p:cNvSpPr/>
          <p:nvPr/>
        </p:nvSpPr>
        <p:spPr>
          <a:xfrm>
            <a:off x="2294021" y="3334645"/>
            <a:ext cx="792000" cy="7920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2000" b="1" dirty="0">
                <a:solidFill>
                  <a:schemeClr val="tx1"/>
                </a:solidFill>
              </a:rPr>
              <a:t>3</a:t>
            </a:r>
            <a:endParaRPr kumimoji="1"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A8633D5C-E359-874C-9979-C0823FA16019}"/>
              </a:ext>
            </a:extLst>
          </p:cNvPr>
          <p:cNvSpPr/>
          <p:nvPr/>
        </p:nvSpPr>
        <p:spPr>
          <a:xfrm>
            <a:off x="2294021" y="5187149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2000" b="1" dirty="0">
                <a:solidFill>
                  <a:schemeClr val="tx1"/>
                </a:solidFill>
              </a:rPr>
              <a:t>4</a:t>
            </a:r>
            <a:endParaRPr kumimoji="1" lang="ko-KR" alt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425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DDD4454-3466-3343-A5CE-AF846407B5FE}"/>
              </a:ext>
            </a:extLst>
          </p:cNvPr>
          <p:cNvSpPr/>
          <p:nvPr/>
        </p:nvSpPr>
        <p:spPr>
          <a:xfrm>
            <a:off x="366205" y="1368746"/>
            <a:ext cx="604950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b="1" dirty="0"/>
              <a:t># 1. </a:t>
            </a:r>
            <a:r>
              <a:rPr lang="en" altLang="ko-KR" b="1" dirty="0" err="1"/>
              <a:t>JupyterLab</a:t>
            </a:r>
            <a:r>
              <a:rPr lang="ko-KR" altLang="en-US" b="1" dirty="0"/>
              <a:t>의 </a:t>
            </a:r>
            <a:r>
              <a:rPr lang="en" altLang="ko-KR" b="1" dirty="0"/>
              <a:t>Launcher</a:t>
            </a:r>
            <a:r>
              <a:rPr lang="ko-KR" altLang="en-US" b="1" dirty="0"/>
              <a:t>에서 </a:t>
            </a:r>
            <a:r>
              <a:rPr lang="en" altLang="ko-KR" b="1" dirty="0"/>
              <a:t>Terminal</a:t>
            </a:r>
            <a:r>
              <a:rPr lang="ko-KR" altLang="en-US" b="1" dirty="0"/>
              <a:t>을 엽니다</a:t>
            </a:r>
            <a:r>
              <a:rPr lang="en-US" altLang="ko-KR" b="1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b="1" dirty="0"/>
              <a:t># 2. </a:t>
            </a:r>
            <a:r>
              <a:rPr lang="ko-KR" altLang="en-US" b="1" dirty="0"/>
              <a:t>앞서 만든 </a:t>
            </a:r>
            <a:r>
              <a:rPr lang="en-US" altLang="ko-KR" b="1" dirty="0"/>
              <a:t>'</a:t>
            </a:r>
            <a:r>
              <a:rPr lang="en" altLang="ko-KR" b="1" dirty="0"/>
              <a:t>workshop' </a:t>
            </a:r>
            <a:r>
              <a:rPr lang="ko-KR" altLang="en-US" b="1" dirty="0"/>
              <a:t>가상환경으로 전환</a:t>
            </a:r>
          </a:p>
          <a:p>
            <a:r>
              <a:rPr lang="en" altLang="ko-KR" dirty="0" err="1">
                <a:solidFill>
                  <a:srgbClr val="00B050"/>
                </a:solidFill>
              </a:rPr>
              <a:t>conda</a:t>
            </a:r>
            <a:r>
              <a:rPr lang="en" altLang="ko-KR" dirty="0">
                <a:solidFill>
                  <a:srgbClr val="00B050"/>
                </a:solidFill>
              </a:rPr>
              <a:t> activate </a:t>
            </a:r>
            <a:r>
              <a:rPr lang="en" altLang="ko-KR" dirty="0">
                <a:solidFill>
                  <a:srgbClr val="FF0000"/>
                </a:solidFill>
              </a:rPr>
              <a:t>workshop</a:t>
            </a:r>
          </a:p>
          <a:p>
            <a:endParaRPr lang="en" altLang="ko-KR" dirty="0"/>
          </a:p>
          <a:p>
            <a:endParaRPr lang="en" altLang="ko-KR" dirty="0"/>
          </a:p>
          <a:p>
            <a:r>
              <a:rPr lang="en" altLang="ko-KR" b="1" dirty="0"/>
              <a:t># 3. </a:t>
            </a:r>
            <a:r>
              <a:rPr lang="ko-KR" altLang="en-US" b="1" dirty="0"/>
              <a:t>웹 인터페이스 제작에 사용할 </a:t>
            </a:r>
            <a:r>
              <a:rPr lang="en" altLang="ko-KR" b="1" dirty="0" err="1"/>
              <a:t>Gradio</a:t>
            </a:r>
            <a:r>
              <a:rPr lang="en" altLang="ko-KR" b="1" dirty="0"/>
              <a:t> </a:t>
            </a:r>
            <a:r>
              <a:rPr lang="ko-KR" altLang="en-US" b="1" dirty="0"/>
              <a:t>설치</a:t>
            </a:r>
          </a:p>
          <a:p>
            <a:r>
              <a:rPr lang="en" altLang="ko-KR" dirty="0">
                <a:solidFill>
                  <a:srgbClr val="00B050"/>
                </a:solidFill>
              </a:rPr>
              <a:t>pip install </a:t>
            </a:r>
            <a:r>
              <a:rPr lang="en" altLang="ko-KR" dirty="0" err="1">
                <a:solidFill>
                  <a:srgbClr val="00B050"/>
                </a:solidFill>
              </a:rPr>
              <a:t>gradio</a:t>
            </a:r>
            <a:r>
              <a:rPr lang="en" altLang="ko-KR" dirty="0">
                <a:solidFill>
                  <a:srgbClr val="00B050"/>
                </a:solidFill>
              </a:rPr>
              <a:t>==3.50.2</a:t>
            </a:r>
          </a:p>
          <a:p>
            <a:endParaRPr lang="en" altLang="ko-KR" dirty="0">
              <a:solidFill>
                <a:srgbClr val="00B050"/>
              </a:solidFill>
            </a:endParaRPr>
          </a:p>
          <a:p>
            <a:endParaRPr lang="en" altLang="ko-KR" dirty="0">
              <a:solidFill>
                <a:srgbClr val="00B050"/>
              </a:solidFill>
            </a:endParaRPr>
          </a:p>
          <a:p>
            <a:endParaRPr lang="en" altLang="ko-KR" dirty="0"/>
          </a:p>
          <a:p>
            <a:r>
              <a:rPr lang="en" altLang="ko-KR" b="1" dirty="0"/>
              <a:t># 4. </a:t>
            </a:r>
            <a:r>
              <a:rPr lang="ko-KR" altLang="en-US" b="1" dirty="0"/>
              <a:t>설치된 </a:t>
            </a:r>
            <a:r>
              <a:rPr lang="en" altLang="ko-KR" b="1" dirty="0" err="1"/>
              <a:t>Gradio</a:t>
            </a:r>
            <a:r>
              <a:rPr lang="ko-KR" altLang="en-US" b="1" dirty="0"/>
              <a:t>의 버전 및 정보 확인</a:t>
            </a:r>
          </a:p>
          <a:p>
            <a:r>
              <a:rPr lang="en" altLang="ko-KR" dirty="0">
                <a:solidFill>
                  <a:srgbClr val="00B050"/>
                </a:solidFill>
              </a:rPr>
              <a:t>pip show </a:t>
            </a:r>
            <a:r>
              <a:rPr lang="en" altLang="ko-KR" dirty="0" err="1">
                <a:solidFill>
                  <a:srgbClr val="00B050"/>
                </a:solidFill>
              </a:rPr>
              <a:t>gradio</a:t>
            </a:r>
            <a:endParaRPr lang="en-US" altLang="ko-KR" dirty="0">
              <a:solidFill>
                <a:srgbClr val="00B050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0AB5D9E-6C91-374F-8DAF-313471DD107A}"/>
              </a:ext>
            </a:extLst>
          </p:cNvPr>
          <p:cNvSpPr/>
          <p:nvPr/>
        </p:nvSpPr>
        <p:spPr>
          <a:xfrm>
            <a:off x="366205" y="240359"/>
            <a:ext cx="1737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b="1" dirty="0"/>
              <a:t>5. </a:t>
            </a:r>
            <a:r>
              <a:rPr lang="en" altLang="ko-KR" b="1" dirty="0" err="1"/>
              <a:t>Gradio</a:t>
            </a:r>
            <a:r>
              <a:rPr lang="en" altLang="ko-KR" b="1" dirty="0"/>
              <a:t> </a:t>
            </a:r>
            <a:r>
              <a:rPr lang="ko-KR" altLang="en-US" b="1" dirty="0"/>
              <a:t>설치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FB8CE7D-75BB-4D47-A597-4DB01A802BD3}"/>
              </a:ext>
            </a:extLst>
          </p:cNvPr>
          <p:cNvSpPr/>
          <p:nvPr/>
        </p:nvSpPr>
        <p:spPr>
          <a:xfrm>
            <a:off x="438385" y="719750"/>
            <a:ext cx="9997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학습한 </a:t>
            </a:r>
            <a:r>
              <a:rPr lang="en" altLang="ko-KR" dirty="0"/>
              <a:t>AI </a:t>
            </a:r>
            <a:r>
              <a:rPr lang="ko-KR" altLang="en-US" dirty="0"/>
              <a:t>모델을 간단한 </a:t>
            </a:r>
            <a:r>
              <a:rPr lang="ko-KR" altLang="en-US" b="1" dirty="0"/>
              <a:t>웹 인터페이스</a:t>
            </a:r>
            <a:r>
              <a:rPr lang="ko-KR" altLang="en-US" dirty="0"/>
              <a:t>로 실행</a:t>
            </a:r>
            <a:endParaRPr lang="en-US" altLang="ko-KR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14AEA49-C1D7-3D4D-AF19-4A5D1483D350}"/>
              </a:ext>
            </a:extLst>
          </p:cNvPr>
          <p:cNvGrpSpPr/>
          <p:nvPr/>
        </p:nvGrpSpPr>
        <p:grpSpPr>
          <a:xfrm>
            <a:off x="6096000" y="312112"/>
            <a:ext cx="3677954" cy="3212978"/>
            <a:chOff x="6556670" y="58123"/>
            <a:chExt cx="3677954" cy="3212978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3858DE99-251A-C345-BFE0-9514EC6F87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8099" b="8500"/>
            <a:stretch/>
          </p:blipFill>
          <p:spPr>
            <a:xfrm>
              <a:off x="6556670" y="58123"/>
              <a:ext cx="3677954" cy="32129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58B221C3-9CC0-A543-9E1F-B69BCD343387}"/>
                </a:ext>
              </a:extLst>
            </p:cNvPr>
            <p:cNvSpPr/>
            <p:nvPr/>
          </p:nvSpPr>
          <p:spPr>
            <a:xfrm>
              <a:off x="7051148" y="2564091"/>
              <a:ext cx="612844" cy="58002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390BC55-96DA-FA4B-B7AA-6640BB1B1AC8}"/>
              </a:ext>
            </a:extLst>
          </p:cNvPr>
          <p:cNvGrpSpPr/>
          <p:nvPr/>
        </p:nvGrpSpPr>
        <p:grpSpPr>
          <a:xfrm>
            <a:off x="5584464" y="4076106"/>
            <a:ext cx="6219185" cy="2093954"/>
            <a:chOff x="5094514" y="4209808"/>
            <a:chExt cx="6725028" cy="2337678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3"/>
            <a:srcRect r="17014" b="74571"/>
            <a:stretch/>
          </p:blipFill>
          <p:spPr>
            <a:xfrm>
              <a:off x="5094514" y="4209808"/>
              <a:ext cx="6725028" cy="616016"/>
            </a:xfrm>
            <a:prstGeom prst="rect">
              <a:avLst/>
            </a:prstGeom>
          </p:spPr>
        </p:pic>
        <p:pic>
          <p:nvPicPr>
            <p:cNvPr id="3" name="그림 2"/>
            <p:cNvPicPr>
              <a:picLocks noChangeAspect="1"/>
            </p:cNvPicPr>
            <p:nvPr/>
          </p:nvPicPr>
          <p:blipFill rotWithShape="1">
            <a:blip r:embed="rId4"/>
            <a:srcRect t="2559" r="42942" b="52789"/>
            <a:stretch/>
          </p:blipFill>
          <p:spPr>
            <a:xfrm>
              <a:off x="5094514" y="5544239"/>
              <a:ext cx="5507082" cy="723117"/>
            </a:xfrm>
            <a:prstGeom prst="rect">
              <a:avLst/>
            </a:prstGeom>
          </p:spPr>
        </p:pic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8B2B5638-9F5F-6646-9EFC-99A35DAF7D29}"/>
                </a:ext>
              </a:extLst>
            </p:cNvPr>
            <p:cNvSpPr/>
            <p:nvPr/>
          </p:nvSpPr>
          <p:spPr>
            <a:xfrm>
              <a:off x="5094514" y="4781389"/>
              <a:ext cx="3362514" cy="2356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F930EA1-233E-144D-9BB4-CF83BFC43A16}"/>
                </a:ext>
              </a:extLst>
            </p:cNvPr>
            <p:cNvSpPr/>
            <p:nvPr/>
          </p:nvSpPr>
          <p:spPr>
            <a:xfrm>
              <a:off x="5094514" y="6166061"/>
              <a:ext cx="5689600" cy="381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6CD1906B-08F7-2C45-B80E-879932D2DF46}"/>
              </a:ext>
            </a:extLst>
          </p:cNvPr>
          <p:cNvSpPr/>
          <p:nvPr/>
        </p:nvSpPr>
        <p:spPr>
          <a:xfrm>
            <a:off x="402711" y="4766419"/>
            <a:ext cx="440860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100" dirty="0">
                <a:solidFill>
                  <a:schemeClr val="accent2"/>
                </a:solidFill>
              </a:rPr>
              <a:t>pip install : Python </a:t>
            </a:r>
            <a:r>
              <a:rPr lang="ko-KR" altLang="en-US" sz="1100" dirty="0">
                <a:solidFill>
                  <a:schemeClr val="accent2"/>
                </a:solidFill>
              </a:rPr>
              <a:t>패키지 설치 </a:t>
            </a:r>
            <a:endParaRPr lang="en-US" altLang="ko-KR" sz="11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100" dirty="0" err="1">
                <a:solidFill>
                  <a:schemeClr val="accent2"/>
                </a:solidFill>
              </a:rPr>
              <a:t>gradio</a:t>
            </a:r>
            <a:r>
              <a:rPr lang="en" altLang="ko-KR" sz="1100" dirty="0">
                <a:solidFill>
                  <a:schemeClr val="accent2"/>
                </a:solidFill>
              </a:rPr>
              <a:t> : </a:t>
            </a:r>
            <a:r>
              <a:rPr lang="ko-KR" altLang="en-US" sz="1100" dirty="0">
                <a:solidFill>
                  <a:schemeClr val="accent2"/>
                </a:solidFill>
              </a:rPr>
              <a:t>간단한 웹 인터페이스를 만들 수 있는 라이브러리</a:t>
            </a:r>
            <a:endParaRPr lang="en-US" altLang="ko-KR" sz="11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accent2"/>
                </a:solidFill>
              </a:rPr>
              <a:t>==3.50.2 : </a:t>
            </a:r>
            <a:r>
              <a:rPr lang="en" altLang="ko-KR" sz="1100" dirty="0" err="1">
                <a:solidFill>
                  <a:schemeClr val="accent2"/>
                </a:solidFill>
              </a:rPr>
              <a:t>Gradio</a:t>
            </a:r>
            <a:r>
              <a:rPr lang="ko-KR" altLang="en-US" sz="1100" dirty="0">
                <a:solidFill>
                  <a:schemeClr val="accent2"/>
                </a:solidFill>
              </a:rPr>
              <a:t>의 </a:t>
            </a:r>
            <a:r>
              <a:rPr lang="ko-KR" altLang="en-US" sz="1100" b="1" dirty="0">
                <a:solidFill>
                  <a:schemeClr val="accent2"/>
                </a:solidFill>
              </a:rPr>
              <a:t>정확한 버전 지정</a:t>
            </a:r>
            <a:endParaRPr lang="ko-KR" altLang="en-US" sz="1100" dirty="0">
              <a:solidFill>
                <a:schemeClr val="accent2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74E245D-340F-314F-BE5D-D7670774AE2E}"/>
              </a:ext>
            </a:extLst>
          </p:cNvPr>
          <p:cNvSpPr/>
          <p:nvPr/>
        </p:nvSpPr>
        <p:spPr>
          <a:xfrm>
            <a:off x="402711" y="6110133"/>
            <a:ext cx="31373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pip show : </a:t>
            </a:r>
            <a:r>
              <a:rPr lang="ko-KR" altLang="en-US" sz="1200" dirty="0">
                <a:solidFill>
                  <a:schemeClr val="accent2"/>
                </a:solidFill>
              </a:rPr>
              <a:t>설치된 패키지의 정보 확인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gradio</a:t>
            </a:r>
            <a:r>
              <a:rPr lang="en" altLang="ko-KR" sz="1200" dirty="0">
                <a:solidFill>
                  <a:schemeClr val="accent2"/>
                </a:solidFill>
              </a:rPr>
              <a:t> : </a:t>
            </a:r>
            <a:r>
              <a:rPr lang="ko-KR" altLang="en-US" sz="1200" dirty="0">
                <a:solidFill>
                  <a:schemeClr val="accent2"/>
                </a:solidFill>
              </a:rPr>
              <a:t>확인할 패키지 이름</a:t>
            </a:r>
          </a:p>
        </p:txBody>
      </p:sp>
    </p:spTree>
    <p:extLst>
      <p:ext uri="{BB962C8B-B14F-4D97-AF65-F5344CB8AC3E}">
        <p14:creationId xmlns:p14="http://schemas.microsoft.com/office/powerpoint/2010/main" val="1276632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>
            <a:extLst>
              <a:ext uri="{FF2B5EF4-FFF2-40B4-BE49-F238E27FC236}">
                <a16:creationId xmlns:a16="http://schemas.microsoft.com/office/drawing/2014/main" id="{A8F48781-2FA2-E94A-B52B-243C78BB4F87}"/>
              </a:ext>
            </a:extLst>
          </p:cNvPr>
          <p:cNvSpPr/>
          <p:nvPr/>
        </p:nvSpPr>
        <p:spPr>
          <a:xfrm>
            <a:off x="3357611" y="2762234"/>
            <a:ext cx="5658051" cy="1058618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</a:rPr>
              <a:t>데이터 준비 및 전처리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A534EB7F-1874-8C41-A0E9-EE2C36008323}"/>
              </a:ext>
            </a:extLst>
          </p:cNvPr>
          <p:cNvSpPr/>
          <p:nvPr/>
        </p:nvSpPr>
        <p:spPr>
          <a:xfrm>
            <a:off x="2133597" y="2762234"/>
            <a:ext cx="925200" cy="92530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4000" b="1" dirty="0">
                <a:solidFill>
                  <a:schemeClr val="tx1"/>
                </a:solidFill>
              </a:rPr>
              <a:t>2</a:t>
            </a:r>
            <a:endParaRPr kumimoji="1" lang="ko-KR" alt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842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436E41-6694-A249-B792-B0B5B478B3C3}"/>
              </a:ext>
            </a:extLst>
          </p:cNvPr>
          <p:cNvSpPr txBox="1"/>
          <p:nvPr/>
        </p:nvSpPr>
        <p:spPr>
          <a:xfrm>
            <a:off x="566928" y="155448"/>
            <a:ext cx="6153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400" b="1" dirty="0"/>
              <a:t>Q. </a:t>
            </a:r>
            <a:r>
              <a:rPr lang="en" altLang="ko-KR" sz="2400" b="1" dirty="0"/>
              <a:t>AI</a:t>
            </a:r>
            <a:r>
              <a:rPr lang="ko-KR" altLang="en-US" sz="2400" b="1" dirty="0"/>
              <a:t>는 이미지에서 무엇을 학습할까</a:t>
            </a:r>
            <a:r>
              <a:rPr lang="en-US" altLang="ko-KR" sz="2400" b="1" dirty="0"/>
              <a:t>?</a:t>
            </a:r>
            <a:endParaRPr kumimoji="1" lang="ko-KR" altLang="en-US" sz="2400" b="1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C913BAD-8F75-404D-8197-20787DA4D4AD}"/>
              </a:ext>
            </a:extLst>
          </p:cNvPr>
          <p:cNvSpPr/>
          <p:nvPr/>
        </p:nvSpPr>
        <p:spPr>
          <a:xfrm>
            <a:off x="7121235" y="155448"/>
            <a:ext cx="4752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b="1" dirty="0">
                <a:solidFill>
                  <a:schemeClr val="accent2">
                    <a:lumMod val="75000"/>
                  </a:schemeClr>
                </a:solidFill>
              </a:rPr>
              <a:t>AI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는 종을 구분하는 데 도움이 되는</a:t>
            </a:r>
            <a:endParaRPr lang="en-US" altLang="ko-K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o-KR" altLang="en-US" sz="2000" b="1" u="sng" dirty="0">
                <a:solidFill>
                  <a:schemeClr val="accent2">
                    <a:lumMod val="75000"/>
                  </a:schemeClr>
                </a:solidFill>
              </a:rPr>
              <a:t>반복적인 시각 패턴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</a:rPr>
              <a:t>을 학습합니다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FE0A4A5-C85E-8046-B873-61DFD01F9CCC}"/>
              </a:ext>
            </a:extLst>
          </p:cNvPr>
          <p:cNvSpPr/>
          <p:nvPr/>
        </p:nvSpPr>
        <p:spPr>
          <a:xfrm>
            <a:off x="272744" y="801779"/>
            <a:ext cx="4243977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/>
              <a:t>① 우리가 기대하는 특징</a:t>
            </a:r>
            <a:endParaRPr lang="ko-KR" alt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잎의 형태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꽃</a:t>
            </a:r>
            <a:r>
              <a:rPr lang="en-US" altLang="ko-KR" sz="1600" dirty="0"/>
              <a:t>·</a:t>
            </a:r>
            <a:r>
              <a:rPr lang="ko-KR" altLang="en-US" sz="1600" dirty="0"/>
              <a:t>열매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줄기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전체적인 식물체 형태</a:t>
            </a:r>
            <a:r>
              <a:rPr lang="en-US" altLang="ko-KR" sz="1600" dirty="0"/>
              <a:t>(</a:t>
            </a:r>
            <a:r>
              <a:rPr lang="en" altLang="ko-KR" sz="1600" dirty="0"/>
              <a:t>habit) </a:t>
            </a:r>
          </a:p>
          <a:p>
            <a:r>
              <a:rPr lang="ko-KR" altLang="en-US" sz="1600" dirty="0"/>
              <a:t>→ </a:t>
            </a:r>
            <a:r>
              <a:rPr lang="ko-KR" altLang="en-US" sz="1600" b="1" dirty="0"/>
              <a:t>종 구분에 유용할 수 있는 생물학적 특징</a:t>
            </a:r>
            <a:endParaRPr lang="ko-KR" altLang="en-US" sz="16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290CEDF-1E46-5741-A13C-ED768237571F}"/>
              </a:ext>
            </a:extLst>
          </p:cNvPr>
          <p:cNvSpPr/>
          <p:nvPr/>
        </p:nvSpPr>
        <p:spPr>
          <a:xfrm>
            <a:off x="272744" y="3294769"/>
            <a:ext cx="5740129" cy="34149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/>
              <a:t>② 의도하지 않은 단서도 학습할 수 있음</a:t>
            </a:r>
            <a:endParaRPr lang="ko-KR" alt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라벨 </a:t>
            </a:r>
            <a:r>
              <a:rPr lang="en-US" altLang="ko-KR" sz="1600" dirty="0"/>
              <a:t>· </a:t>
            </a:r>
            <a:r>
              <a:rPr lang="ko-KR" altLang="en-US" sz="1600" dirty="0"/>
              <a:t>바코드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표본 대지 배경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600" dirty="0"/>
              <a:t>scale bar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촬영 방식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특정 기관에서 반복되는 표본 배치 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→ </a:t>
            </a:r>
            <a:r>
              <a:rPr lang="ko-KR" altLang="en-US" sz="1600" b="1" dirty="0"/>
              <a:t>종과 우연히 함께 나타나는 패턴도 분류에 이용할 수 있음</a:t>
            </a:r>
            <a:br>
              <a:rPr lang="ko-KR" altLang="en-US" sz="1600" dirty="0"/>
            </a:br>
            <a:r>
              <a:rPr lang="ko-KR" altLang="en-US" sz="1600" dirty="0"/>
              <a:t>→ </a:t>
            </a:r>
            <a:r>
              <a:rPr lang="en" altLang="ko-KR" sz="1600" b="1" dirty="0"/>
              <a:t>Shortcut learning:</a:t>
            </a:r>
            <a:r>
              <a:rPr lang="en" altLang="ko-KR" sz="1600" dirty="0"/>
              <a:t> </a:t>
            </a:r>
            <a:r>
              <a:rPr lang="ko-KR" altLang="en-US" sz="1600" dirty="0"/>
              <a:t>생물학적 특징보다 정답과 쉽게 연결되는 단서를 이용하는 현상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E02B4E4-17E7-EC47-91E8-DA422A611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235" y="1103556"/>
            <a:ext cx="3726874" cy="560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700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91D3F84-930C-0F4E-B020-5C0F569ECC63}"/>
              </a:ext>
            </a:extLst>
          </p:cNvPr>
          <p:cNvSpPr txBox="1"/>
          <p:nvPr/>
        </p:nvSpPr>
        <p:spPr>
          <a:xfrm>
            <a:off x="250562" y="193631"/>
            <a:ext cx="4698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b="1" dirty="0"/>
              <a:t>워크숍에서 사용할 데이터 구성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094B793A-D3B8-C245-A797-1557AF4C45D3}"/>
              </a:ext>
            </a:extLst>
          </p:cNvPr>
          <p:cNvGrpSpPr/>
          <p:nvPr/>
        </p:nvGrpSpPr>
        <p:grpSpPr>
          <a:xfrm>
            <a:off x="472920" y="918776"/>
            <a:ext cx="5694518" cy="5467956"/>
            <a:chOff x="472920" y="918776"/>
            <a:chExt cx="5694518" cy="5467956"/>
          </a:xfrm>
        </p:grpSpPr>
        <p:sp>
          <p:nvSpPr>
            <p:cNvPr id="15" name="모서리가 둥근 직사각형 14">
              <a:extLst>
                <a:ext uri="{FF2B5EF4-FFF2-40B4-BE49-F238E27FC236}">
                  <a16:creationId xmlns:a16="http://schemas.microsoft.com/office/drawing/2014/main" id="{D6289548-AF1A-9D48-9148-62BD47654834}"/>
                </a:ext>
              </a:extLst>
            </p:cNvPr>
            <p:cNvSpPr/>
            <p:nvPr/>
          </p:nvSpPr>
          <p:spPr>
            <a:xfrm>
              <a:off x="472920" y="1071691"/>
              <a:ext cx="5694518" cy="5315041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82725B-DA9B-4E4C-AC68-50E97E352804}"/>
                </a:ext>
              </a:extLst>
            </p:cNvPr>
            <p:cNvSpPr txBox="1"/>
            <p:nvPr/>
          </p:nvSpPr>
          <p:spPr>
            <a:xfrm>
              <a:off x="1467422" y="1880199"/>
              <a:ext cx="4465545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ko-KR" dirty="0" err="1"/>
                <a:t>Scutellaria</a:t>
              </a:r>
              <a:r>
                <a:rPr kumimoji="1" lang="en-US" altLang="ko-KR" dirty="0"/>
                <a:t>/</a:t>
              </a:r>
            </a:p>
            <a:p>
              <a:r>
                <a:rPr kumimoji="1" lang="en-US" altLang="ko-KR" dirty="0"/>
                <a:t>├── 01_Scu_ind/          (50 images)</a:t>
              </a:r>
            </a:p>
            <a:p>
              <a:r>
                <a:rPr kumimoji="1" lang="en-US" altLang="ko-KR" dirty="0"/>
                <a:t>│   ├── S_ind_01.jpg</a:t>
              </a:r>
            </a:p>
            <a:p>
              <a:r>
                <a:rPr kumimoji="1" lang="en-US" altLang="ko-KR" dirty="0"/>
                <a:t>│   ├── ...</a:t>
              </a:r>
            </a:p>
            <a:p>
              <a:r>
                <a:rPr kumimoji="1" lang="en-US" altLang="ko-KR" dirty="0"/>
                <a:t>│   └── S_ind_50.jpg</a:t>
              </a:r>
            </a:p>
            <a:p>
              <a:r>
                <a:rPr kumimoji="1" lang="en-US" altLang="ko-KR" dirty="0"/>
                <a:t>│</a:t>
              </a:r>
            </a:p>
            <a:p>
              <a:r>
                <a:rPr kumimoji="1" lang="en-US" altLang="ko-KR" dirty="0"/>
                <a:t>├── 02_Scu_pek_tra/      (50 images)</a:t>
              </a:r>
            </a:p>
            <a:p>
              <a:r>
                <a:rPr kumimoji="1" lang="en-US" altLang="ko-KR" dirty="0"/>
                <a:t>├── 03 		  (50 images)</a:t>
              </a:r>
            </a:p>
            <a:p>
              <a:r>
                <a:rPr kumimoji="1" lang="en-US" altLang="ko-KR" dirty="0"/>
                <a:t>├── 04 		  (50 images)</a:t>
              </a:r>
            </a:p>
            <a:p>
              <a:r>
                <a:rPr kumimoji="1" lang="en-US" altLang="ko-KR" dirty="0"/>
                <a:t>└── 05_Scu_pek_uss/      (50 images)</a:t>
              </a:r>
            </a:p>
            <a:p>
              <a:r>
                <a:rPr kumimoji="1" lang="en-US" altLang="ko-KR" dirty="0"/>
                <a:t> </a:t>
              </a:r>
              <a:endParaRPr kumimoji="1" lang="ko-KR" altLang="en-US" dirty="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154AF062-6A0E-9E47-9F97-A7839F481FE8}"/>
                </a:ext>
              </a:extLst>
            </p:cNvPr>
            <p:cNvSpPr/>
            <p:nvPr/>
          </p:nvSpPr>
          <p:spPr>
            <a:xfrm>
              <a:off x="1039747" y="4966379"/>
              <a:ext cx="456086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rgbClr val="FF0000"/>
                  </a:solidFill>
                  <a:latin typeface="+mn-ea"/>
                  <a:cs typeface="Noto Sans CJK KR" pitchFamily="34" charset="-120"/>
                </a:rPr>
                <a:t>5종 × 50장 = </a:t>
              </a:r>
              <a:r>
                <a:rPr lang="en-US" altLang="ko-KR" sz="3200" b="1" dirty="0" err="1">
                  <a:solidFill>
                    <a:srgbClr val="FF0000"/>
                  </a:solidFill>
                  <a:latin typeface="+mn-ea"/>
                  <a:cs typeface="Noto Sans CJK KR" pitchFamily="34" charset="-120"/>
                </a:rPr>
                <a:t>총</a:t>
              </a:r>
              <a:r>
                <a:rPr lang="en-US" altLang="ko-KR" sz="3200" b="1" dirty="0">
                  <a:solidFill>
                    <a:srgbClr val="FF0000"/>
                  </a:solidFill>
                  <a:latin typeface="+mn-ea"/>
                  <a:cs typeface="Noto Sans CJK KR" pitchFamily="34" charset="-120"/>
                </a:rPr>
                <a:t> 250장</a:t>
              </a:r>
              <a:endParaRPr lang="en-US" altLang="ko-KR" sz="3200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253AEBD5-1496-B64F-9987-53ED18CA00D3}"/>
                </a:ext>
              </a:extLst>
            </p:cNvPr>
            <p:cNvSpPr/>
            <p:nvPr/>
          </p:nvSpPr>
          <p:spPr>
            <a:xfrm>
              <a:off x="1641970" y="918776"/>
              <a:ext cx="3356417" cy="45429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b="1" dirty="0"/>
                <a:t>① 모델 개발</a:t>
              </a:r>
              <a:r>
                <a:rPr lang="en-US" altLang="ko-KR" b="1" dirty="0"/>
                <a:t>·</a:t>
              </a:r>
              <a:r>
                <a:rPr lang="ko-KR" altLang="en-US" b="1" dirty="0"/>
                <a:t>평가용 </a:t>
              </a:r>
              <a:r>
                <a:rPr lang="ko-KR" altLang="en-US" b="1" dirty="0" err="1"/>
                <a:t>데이터셋</a:t>
              </a:r>
              <a:endParaRPr lang="en-US" altLang="ko-KR" b="1" dirty="0"/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CEBFFFAA-43EF-6A48-97A8-AE787BB48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059" y="1756183"/>
              <a:ext cx="617363" cy="617363"/>
            </a:xfrm>
            <a:prstGeom prst="rect">
              <a:avLst/>
            </a:prstGeom>
          </p:spPr>
        </p:pic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586EB5FA-7787-1B42-8FF8-0BBE12EA4774}"/>
                </a:ext>
              </a:extLst>
            </p:cNvPr>
            <p:cNvSpPr/>
            <p:nvPr/>
          </p:nvSpPr>
          <p:spPr>
            <a:xfrm>
              <a:off x="929139" y="5844438"/>
              <a:ext cx="46714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b="1" dirty="0"/>
                <a:t>용도</a:t>
              </a:r>
              <a:r>
                <a:rPr lang="en-US" altLang="ko-KR" b="1" dirty="0"/>
                <a:t>:</a:t>
              </a:r>
              <a:r>
                <a:rPr lang="ko-KR" altLang="en-US" dirty="0"/>
                <a:t> 모델 학습 </a:t>
              </a:r>
              <a:r>
                <a:rPr lang="en-US" altLang="ko-KR" dirty="0"/>
                <a:t>· </a:t>
              </a:r>
              <a:r>
                <a:rPr lang="ko-KR" altLang="en-US" dirty="0" err="1"/>
                <a:t>교차검정</a:t>
              </a:r>
              <a:r>
                <a:rPr lang="ko-KR" altLang="en-US" dirty="0"/>
                <a:t> </a:t>
              </a:r>
              <a:r>
                <a:rPr lang="en-US" altLang="ko-KR" dirty="0"/>
                <a:t>· </a:t>
              </a:r>
              <a:r>
                <a:rPr lang="ko-KR" altLang="en-US" dirty="0"/>
                <a:t>최종 테스트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09BAFDC6-90E2-4B4D-98FD-E4EFFCFF0B7B}"/>
                </a:ext>
              </a:extLst>
            </p:cNvPr>
            <p:cNvSpPr/>
            <p:nvPr/>
          </p:nvSpPr>
          <p:spPr>
            <a:xfrm>
              <a:off x="2031203" y="1389324"/>
              <a:ext cx="25779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ko-KR" dirty="0">
                  <a:sym typeface="Wingdings" pitchFamily="2" charset="2"/>
                </a:rPr>
                <a:t>  GPU </a:t>
              </a:r>
              <a:r>
                <a:rPr kumimoji="1" lang="ko-KR" altLang="en-US" b="1" dirty="0">
                  <a:solidFill>
                    <a:srgbClr val="FF0000"/>
                  </a:solidFill>
                  <a:sym typeface="Wingdings" pitchFamily="2" charset="2"/>
                </a:rPr>
                <a:t>서버</a:t>
              </a:r>
              <a:r>
                <a:rPr kumimoji="1" lang="ko-KR" altLang="en-US" dirty="0">
                  <a:sym typeface="Wingdings" pitchFamily="2" charset="2"/>
                </a:rPr>
                <a:t>에 업로드</a:t>
              </a:r>
              <a:endParaRPr lang="ko-KR" altLang="en-US" dirty="0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62B6EF3-C61B-C546-8153-E882797A24C3}"/>
              </a:ext>
            </a:extLst>
          </p:cNvPr>
          <p:cNvGrpSpPr/>
          <p:nvPr/>
        </p:nvGrpSpPr>
        <p:grpSpPr>
          <a:xfrm>
            <a:off x="6623657" y="939408"/>
            <a:ext cx="4987096" cy="2781988"/>
            <a:chOff x="6623657" y="939408"/>
            <a:chExt cx="4987096" cy="2781988"/>
          </a:xfrm>
        </p:grpSpPr>
        <p:sp>
          <p:nvSpPr>
            <p:cNvPr id="17" name="모서리가 둥근 직사각형 16">
              <a:extLst>
                <a:ext uri="{FF2B5EF4-FFF2-40B4-BE49-F238E27FC236}">
                  <a16:creationId xmlns:a16="http://schemas.microsoft.com/office/drawing/2014/main" id="{AA795671-8F34-DB41-AE63-4260A0CB447F}"/>
                </a:ext>
              </a:extLst>
            </p:cNvPr>
            <p:cNvSpPr/>
            <p:nvPr/>
          </p:nvSpPr>
          <p:spPr>
            <a:xfrm>
              <a:off x="6623657" y="1071692"/>
              <a:ext cx="4987096" cy="2649704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C848DEA-ECA4-CF46-98F9-77EAFB4167D6}"/>
                </a:ext>
              </a:extLst>
            </p:cNvPr>
            <p:cNvSpPr txBox="1"/>
            <p:nvPr/>
          </p:nvSpPr>
          <p:spPr>
            <a:xfrm>
              <a:off x="7363818" y="939408"/>
              <a:ext cx="3506771" cy="45429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" altLang="ko-KR" b="1" dirty="0"/>
                <a:t>② </a:t>
              </a:r>
              <a:r>
                <a:rPr lang="en" altLang="ko-KR" b="1" dirty="0" err="1"/>
                <a:t>Gradio</a:t>
              </a:r>
              <a:r>
                <a:rPr lang="en" altLang="ko-KR" b="1" dirty="0"/>
                <a:t> </a:t>
              </a:r>
              <a:r>
                <a:rPr lang="ko-KR" altLang="en-US" b="1" dirty="0" err="1"/>
                <a:t>웹앱</a:t>
              </a:r>
              <a:r>
                <a:rPr lang="ko-KR" altLang="en-US" b="1" dirty="0"/>
                <a:t> 시연용 이미지</a:t>
              </a:r>
              <a:endParaRPr lang="en-US" altLang="ko-KR" b="1" dirty="0"/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A21D84BA-754C-BF4F-81B9-271FFFFDBCA3}"/>
                </a:ext>
              </a:extLst>
            </p:cNvPr>
            <p:cNvSpPr/>
            <p:nvPr/>
          </p:nvSpPr>
          <p:spPr>
            <a:xfrm>
              <a:off x="7602321" y="1911007"/>
              <a:ext cx="20630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ko-KR" dirty="0" err="1"/>
                <a:t>Scutellaria_predict</a:t>
              </a:r>
              <a:endParaRPr lang="ko-KR" altLang="en-US" dirty="0"/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F3057E8D-C76B-BF4F-A93D-905934B3B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27469" y="1786992"/>
              <a:ext cx="617363" cy="617363"/>
            </a:xfrm>
            <a:prstGeom prst="rect">
              <a:avLst/>
            </a:prstGeom>
          </p:spPr>
        </p:pic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984CC5E-94B2-824C-9A4A-575D13D874D9}"/>
                </a:ext>
              </a:extLst>
            </p:cNvPr>
            <p:cNvSpPr/>
            <p:nvPr/>
          </p:nvSpPr>
          <p:spPr>
            <a:xfrm>
              <a:off x="6927469" y="2788683"/>
              <a:ext cx="452800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b="1" dirty="0"/>
                <a:t>용도</a:t>
              </a:r>
              <a:r>
                <a:rPr lang="en-US" altLang="ko-KR" b="1" dirty="0"/>
                <a:t>:</a:t>
              </a:r>
              <a:r>
                <a:rPr lang="ko-KR" altLang="en-US" dirty="0"/>
                <a:t> 학습된 모델에 새로운 이미지를</a:t>
              </a:r>
              <a:endParaRPr lang="en-US" altLang="ko-KR" dirty="0"/>
            </a:p>
            <a:p>
              <a:r>
                <a:rPr lang="ko-KR" altLang="en-US" dirty="0"/>
                <a:t>             입력하여 </a:t>
              </a:r>
              <a:r>
                <a:rPr lang="ko-KR" altLang="en-US" b="1" dirty="0"/>
                <a:t>종 예측 결과 확인</a:t>
              </a:r>
              <a:endParaRPr lang="ko-KR" altLang="en-US" dirty="0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7D428EF7-A71F-4347-8744-901C8B728A7F}"/>
                </a:ext>
              </a:extLst>
            </p:cNvPr>
            <p:cNvSpPr/>
            <p:nvPr/>
          </p:nvSpPr>
          <p:spPr>
            <a:xfrm>
              <a:off x="7530071" y="1435733"/>
              <a:ext cx="31742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ko-KR" dirty="0">
                  <a:sym typeface="Wingdings" pitchFamily="2" charset="2"/>
                </a:rPr>
                <a:t>  </a:t>
              </a:r>
              <a:r>
                <a:rPr lang="ko-KR" altLang="en-US" dirty="0"/>
                <a:t>개인 </a:t>
              </a:r>
              <a:r>
                <a:rPr lang="en" altLang="ko-KR" dirty="0"/>
                <a:t>PC </a:t>
              </a:r>
              <a:r>
                <a:rPr lang="ko-KR" altLang="en-US" b="1" dirty="0">
                  <a:solidFill>
                    <a:srgbClr val="FF0000"/>
                  </a:solidFill>
                </a:rPr>
                <a:t>바탕화면</a:t>
              </a:r>
              <a:r>
                <a:rPr lang="ko-KR" altLang="en-US" dirty="0"/>
                <a:t>에 저장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037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06B534BF-E45F-4C40-9ABA-80B5195F09AB}"/>
              </a:ext>
            </a:extLst>
          </p:cNvPr>
          <p:cNvSpPr/>
          <p:nvPr/>
        </p:nvSpPr>
        <p:spPr>
          <a:xfrm>
            <a:off x="366205" y="240359"/>
            <a:ext cx="33249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0. </a:t>
            </a:r>
            <a:r>
              <a:rPr lang="ko-KR" altLang="en-US" sz="2000" b="1" dirty="0"/>
              <a:t>워크숍 폴더 구조 만들기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7DCE1AB-8966-FE4D-8B34-87B79F032F63}"/>
              </a:ext>
            </a:extLst>
          </p:cNvPr>
          <p:cNvSpPr/>
          <p:nvPr/>
        </p:nvSpPr>
        <p:spPr>
          <a:xfrm>
            <a:off x="6192969" y="599100"/>
            <a:ext cx="3233001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ko-KR" b="1" dirty="0"/>
              <a:t>1)</a:t>
            </a:r>
            <a:r>
              <a:rPr lang="en" altLang="ko-KR" b="1" dirty="0"/>
              <a:t> </a:t>
            </a:r>
            <a:r>
              <a:rPr lang="en" altLang="ko-KR" b="1" dirty="0" err="1"/>
              <a:t>JupyterLab</a:t>
            </a:r>
            <a:r>
              <a:rPr lang="ko-KR" altLang="en-US" b="1" dirty="0"/>
              <a:t>에서 폴더 생성</a:t>
            </a:r>
            <a:endParaRPr lang="ko-KR" altLang="en-US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519B117-A4A5-4545-9F5D-3CBB2786FB1A}"/>
              </a:ext>
            </a:extLst>
          </p:cNvPr>
          <p:cNvSpPr/>
          <p:nvPr/>
        </p:nvSpPr>
        <p:spPr>
          <a:xfrm>
            <a:off x="6231423" y="5641774"/>
            <a:ext cx="249299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ko-KR" b="1" dirty="0"/>
              <a:t>2) </a:t>
            </a:r>
            <a:r>
              <a:rPr lang="ko-KR" altLang="en-US" b="1" dirty="0"/>
              <a:t>워크숍 파일 옮기기</a:t>
            </a:r>
            <a:endParaRPr lang="ko-KR" altLang="en-US" dirty="0"/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7D72F42C-3024-E247-9318-5366D922E4E7}"/>
              </a:ext>
            </a:extLst>
          </p:cNvPr>
          <p:cNvGrpSpPr/>
          <p:nvPr/>
        </p:nvGrpSpPr>
        <p:grpSpPr>
          <a:xfrm>
            <a:off x="6231423" y="1199429"/>
            <a:ext cx="5837969" cy="3281990"/>
            <a:chOff x="6231423" y="981090"/>
            <a:chExt cx="5837969" cy="3281990"/>
          </a:xfrm>
        </p:grpSpPr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ADA60A2E-B5DA-FD49-BDA4-76A3837CA3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916" b="-1"/>
            <a:stretch/>
          </p:blipFill>
          <p:spPr>
            <a:xfrm>
              <a:off x="6231423" y="1350421"/>
              <a:ext cx="5837969" cy="29126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CC1F7047-4480-8741-9EE7-8AC64B5C69B3}"/>
                </a:ext>
              </a:extLst>
            </p:cNvPr>
            <p:cNvSpPr/>
            <p:nvPr/>
          </p:nvSpPr>
          <p:spPr>
            <a:xfrm>
              <a:off x="7364626" y="1629623"/>
              <a:ext cx="358347" cy="33690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15D740F-931E-0B49-B7FC-6626AF49833D}"/>
                </a:ext>
              </a:extLst>
            </p:cNvPr>
            <p:cNvSpPr txBox="1"/>
            <p:nvPr/>
          </p:nvSpPr>
          <p:spPr>
            <a:xfrm>
              <a:off x="7364626" y="981090"/>
              <a:ext cx="22396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ko-KR" altLang="en-US" dirty="0">
                  <a:solidFill>
                    <a:srgbClr val="FF0000"/>
                  </a:solidFill>
                </a:rPr>
                <a:t>폴더 생성 버튼</a:t>
              </a: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E7B2573-EA33-1D4A-8689-F2D8E26A5870}"/>
              </a:ext>
            </a:extLst>
          </p:cNvPr>
          <p:cNvGrpSpPr/>
          <p:nvPr/>
        </p:nvGrpSpPr>
        <p:grpSpPr>
          <a:xfrm>
            <a:off x="279482" y="924937"/>
            <a:ext cx="4910054" cy="5706281"/>
            <a:chOff x="279482" y="924937"/>
            <a:chExt cx="4910054" cy="5706281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D3CD2572-2570-8946-8FC6-589DB1BCE18F}"/>
                </a:ext>
              </a:extLst>
            </p:cNvPr>
            <p:cNvSpPr/>
            <p:nvPr/>
          </p:nvSpPr>
          <p:spPr>
            <a:xfrm>
              <a:off x="279482" y="924937"/>
              <a:ext cx="17491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" altLang="ko-KR" dirty="0">
                  <a:solidFill>
                    <a:srgbClr val="00B050"/>
                  </a:solidFill>
                </a:rPr>
                <a:t>/home/</a:t>
              </a:r>
              <a:r>
                <a:rPr kumimoji="1" lang="ko-KR" altLang="en-US" dirty="0">
                  <a:solidFill>
                    <a:srgbClr val="FF0000"/>
                  </a:solidFill>
                </a:rPr>
                <a:t>아이디</a:t>
              </a:r>
              <a:r>
                <a:rPr kumimoji="1" lang="en-US" altLang="ko-KR" dirty="0">
                  <a:solidFill>
                    <a:srgbClr val="FF0000"/>
                  </a:solidFill>
                </a:rPr>
                <a:t>/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838FDD0-B1A7-8042-91E2-422C84E9395D}"/>
                </a:ext>
              </a:extLst>
            </p:cNvPr>
            <p:cNvSpPr txBox="1"/>
            <p:nvPr/>
          </p:nvSpPr>
          <p:spPr>
            <a:xfrm>
              <a:off x="1448992" y="1459295"/>
              <a:ext cx="19527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ko-KR" dirty="0"/>
                <a:t>Workshop</a:t>
              </a:r>
              <a:endParaRPr kumimoji="1"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8FB0F63-14BD-F84E-8586-D0EA1319727E}"/>
                </a:ext>
              </a:extLst>
            </p:cNvPr>
            <p:cNvSpPr txBox="1"/>
            <p:nvPr/>
          </p:nvSpPr>
          <p:spPr>
            <a:xfrm>
              <a:off x="1885004" y="2038707"/>
              <a:ext cx="12071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ko-KR" dirty="0"/>
                <a:t>1-Image</a:t>
              </a:r>
              <a:endParaRPr kumimoji="1"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D48D49-C81E-CD4E-AD18-9BDF04AB037A}"/>
                </a:ext>
              </a:extLst>
            </p:cNvPr>
            <p:cNvSpPr txBox="1"/>
            <p:nvPr/>
          </p:nvSpPr>
          <p:spPr>
            <a:xfrm>
              <a:off x="2028679" y="5457108"/>
              <a:ext cx="990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ko-KR" dirty="0"/>
                <a:t>2-AI</a:t>
              </a:r>
              <a:endParaRPr kumimoji="1"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1F4113-6F7C-A242-890D-6EBAFD648968}"/>
                </a:ext>
              </a:extLst>
            </p:cNvPr>
            <p:cNvSpPr txBox="1"/>
            <p:nvPr/>
          </p:nvSpPr>
          <p:spPr>
            <a:xfrm>
              <a:off x="2762170" y="3092490"/>
              <a:ext cx="19527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ko-KR" dirty="0"/>
                <a:t>1-data</a:t>
              </a:r>
              <a:endParaRPr kumimoji="1" lang="ko-KR" alt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C3DA0D-6712-4C42-A78C-0B19A3C15E28}"/>
                </a:ext>
              </a:extLst>
            </p:cNvPr>
            <p:cNvSpPr txBox="1"/>
            <p:nvPr/>
          </p:nvSpPr>
          <p:spPr>
            <a:xfrm>
              <a:off x="2816382" y="3698477"/>
              <a:ext cx="19527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ko-KR" dirty="0"/>
                <a:t>2-resize</a:t>
              </a:r>
              <a:endParaRPr kumimoji="1" lang="ko-KR" altLang="en-US" dirty="0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044A3EB-3A05-FD4D-A1B0-87C214B17D5A}"/>
                </a:ext>
              </a:extLst>
            </p:cNvPr>
            <p:cNvSpPr/>
            <p:nvPr/>
          </p:nvSpPr>
          <p:spPr>
            <a:xfrm>
              <a:off x="2132161" y="5892554"/>
              <a:ext cx="30573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srgbClr val="FF0000"/>
                  </a:solidFill>
                </a:rPr>
                <a:t>0</a:t>
              </a:r>
              <a:r>
                <a:rPr lang="en-US" altLang="ko-KR" dirty="0">
                  <a:solidFill>
                    <a:srgbClr val="FF0000"/>
                  </a:solidFill>
                </a:rPr>
                <a:t>2</a:t>
              </a:r>
              <a:r>
                <a:rPr lang="ko-KR" altLang="en-US" dirty="0">
                  <a:solidFill>
                    <a:srgbClr val="FF0000"/>
                  </a:solidFill>
                </a:rPr>
                <a:t>_AI_classification-kr.ipynb</a:t>
              </a: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564E345-0DD7-A441-88D6-576A7EAD2A8A}"/>
                </a:ext>
              </a:extLst>
            </p:cNvPr>
            <p:cNvSpPr/>
            <p:nvPr/>
          </p:nvSpPr>
          <p:spPr>
            <a:xfrm>
              <a:off x="2132161" y="6261886"/>
              <a:ext cx="24564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" altLang="ko-KR" dirty="0">
                  <a:solidFill>
                    <a:srgbClr val="FF0000"/>
                  </a:solidFill>
                </a:rPr>
                <a:t>03_Gradio_webapp.py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B7D7E3DA-6377-2DA1-CC45-05A069D8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1629" y="1257344"/>
              <a:ext cx="617363" cy="617363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E2D41BB3-BFEF-952A-62F0-A1673DB0E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1295" y="1845557"/>
              <a:ext cx="617363" cy="617363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6ADC32B1-93CF-8646-524E-CC0C01F5C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32161" y="2919239"/>
              <a:ext cx="617363" cy="617363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BE89E6D3-52EB-A3A3-6CAB-B335DFA20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73519" y="3549610"/>
              <a:ext cx="617363" cy="617363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B533A5DA-0AA0-08DD-913A-DA2E593E1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98971" y="5287814"/>
              <a:ext cx="617363" cy="617363"/>
            </a:xfrm>
            <a:prstGeom prst="rect">
              <a:avLst/>
            </a:prstGeom>
          </p:spPr>
        </p:pic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9244F9E0-9ABA-EC43-B730-5B92E84B4793}"/>
                </a:ext>
              </a:extLst>
            </p:cNvPr>
            <p:cNvSpPr/>
            <p:nvPr/>
          </p:nvSpPr>
          <p:spPr>
            <a:xfrm>
              <a:off x="2028679" y="2535211"/>
              <a:ext cx="24945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srgbClr val="FF0000"/>
                  </a:solidFill>
                </a:rPr>
                <a:t>01_</a:t>
              </a:r>
              <a:r>
                <a:rPr lang="en-US" altLang="ko-KR" dirty="0">
                  <a:solidFill>
                    <a:srgbClr val="FF0000"/>
                  </a:solidFill>
                </a:rPr>
                <a:t>I</a:t>
              </a:r>
              <a:r>
                <a:rPr lang="ko-KR" altLang="en-US" dirty="0" err="1">
                  <a:solidFill>
                    <a:srgbClr val="FF0000"/>
                  </a:solidFill>
                </a:rPr>
                <a:t>mage_resize.ipynb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6ED2F35-13DB-B644-891B-3D8C8814D8B4}"/>
                </a:ext>
              </a:extLst>
            </p:cNvPr>
            <p:cNvSpPr txBox="1"/>
            <p:nvPr/>
          </p:nvSpPr>
          <p:spPr>
            <a:xfrm>
              <a:off x="2844570" y="4404091"/>
              <a:ext cx="19527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ko-KR" dirty="0"/>
                <a:t>3-herbpai</a:t>
              </a:r>
              <a:endParaRPr kumimoji="1" lang="ko-KR" altLang="en-US" dirty="0"/>
            </a:p>
          </p:txBody>
        </p:sp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E77CDBB8-3BA6-764E-B4CD-E882E7FB3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1707" y="4255224"/>
              <a:ext cx="617363" cy="617363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09AB4E7-51A1-3449-852C-50E458717EE4}"/>
              </a:ext>
            </a:extLst>
          </p:cNvPr>
          <p:cNvSpPr txBox="1"/>
          <p:nvPr/>
        </p:nvSpPr>
        <p:spPr>
          <a:xfrm>
            <a:off x="5436806" y="4826149"/>
            <a:ext cx="6575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※ </a:t>
            </a:r>
            <a:r>
              <a:rPr lang="ko-KR" altLang="en-US" sz="2400" dirty="0" err="1">
                <a:solidFill>
                  <a:srgbClr val="FF0000"/>
                </a:solidFill>
              </a:rPr>
              <a:t>폴더명은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대</a:t>
            </a:r>
            <a:r>
              <a:rPr lang="en-US" altLang="ko-KR" sz="2400" b="1" dirty="0">
                <a:solidFill>
                  <a:srgbClr val="FF0000"/>
                </a:solidFill>
              </a:rPr>
              <a:t>·</a:t>
            </a:r>
            <a:r>
              <a:rPr lang="ko-KR" altLang="en-US" sz="2400" b="1" dirty="0">
                <a:solidFill>
                  <a:srgbClr val="FF0000"/>
                </a:solidFill>
              </a:rPr>
              <a:t>소문자를 정확히 입력해주세요</a:t>
            </a:r>
            <a:endParaRPr kumimoji="1" lang="ko-KR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40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8A5B416-BB2B-8AB8-4000-3601F8689A72}"/>
              </a:ext>
            </a:extLst>
          </p:cNvPr>
          <p:cNvSpPr txBox="1"/>
          <p:nvPr/>
        </p:nvSpPr>
        <p:spPr>
          <a:xfrm>
            <a:off x="234562" y="711143"/>
            <a:ext cx="11485369" cy="3501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/>
              <a:t>1) </a:t>
            </a:r>
            <a:r>
              <a:rPr lang="ko-KR" altLang="en-US" b="1" dirty="0"/>
              <a:t>새 명령 프롬프트</a:t>
            </a:r>
            <a:r>
              <a:rPr lang="en-US" altLang="ko-KR" b="1" dirty="0"/>
              <a:t>(</a:t>
            </a:r>
            <a:r>
              <a:rPr lang="en" altLang="ko-KR" b="1" dirty="0" err="1"/>
              <a:t>cmd</a:t>
            </a:r>
            <a:r>
              <a:rPr lang="en" altLang="ko-KR" b="1" dirty="0"/>
              <a:t>) </a:t>
            </a:r>
            <a:r>
              <a:rPr lang="ko-KR" altLang="en-US" b="1" dirty="0"/>
              <a:t>창을 열어주세요</a:t>
            </a:r>
            <a:r>
              <a:rPr lang="en-US" altLang="ko-KR" b="1" dirty="0"/>
              <a:t>.</a:t>
            </a:r>
            <a:endParaRPr lang="ko-KR" altLang="en-US" dirty="0"/>
          </a:p>
          <a:p>
            <a:pPr marL="342900" indent="-342900">
              <a:buAutoNum type="arabicParenR"/>
            </a:pPr>
            <a:endParaRPr lang="en-US" altLang="ko-KR" dirty="0"/>
          </a:p>
          <a:p>
            <a:pPr marL="342900" indent="-342900">
              <a:buAutoNum type="arabicParenR"/>
            </a:pPr>
            <a:endParaRPr lang="en-US" altLang="ko-KR" dirty="0"/>
          </a:p>
          <a:p>
            <a:pPr marL="342900" indent="-342900">
              <a:buAutoNum type="arabicParenR"/>
            </a:pPr>
            <a:endParaRPr lang="en-US" altLang="ko-KR" dirty="0"/>
          </a:p>
          <a:p>
            <a:pPr marL="342900" indent="-342900">
              <a:buAutoNum type="arabicParenR"/>
            </a:pPr>
            <a:endParaRPr lang="en-US" altLang="ko-KR" dirty="0"/>
          </a:p>
          <a:p>
            <a:pPr marL="342900" indent="-342900">
              <a:buAutoNum type="arabicParenR"/>
            </a:pPr>
            <a:endParaRPr lang="en-US" altLang="ko-KR" dirty="0"/>
          </a:p>
          <a:p>
            <a:pPr marL="342900" indent="-342900">
              <a:buAutoNum type="arabicParenR"/>
            </a:pPr>
            <a:endParaRPr lang="en-US" altLang="ko-KR" dirty="0"/>
          </a:p>
          <a:p>
            <a:pPr marL="342900" indent="-342900">
              <a:buAutoNum type="arabicParenR"/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b="1" dirty="0"/>
              <a:t>2) </a:t>
            </a:r>
            <a:r>
              <a:rPr lang="ko-KR" altLang="en-US" b="1" dirty="0"/>
              <a:t>표본 </a:t>
            </a:r>
            <a:r>
              <a:rPr lang="ko-KR" altLang="en-US" b="1" dirty="0" err="1"/>
              <a:t>데이터셋을</a:t>
            </a:r>
            <a:r>
              <a:rPr lang="ko-KR" altLang="en-US" b="1" dirty="0"/>
              <a:t> 내 </a:t>
            </a:r>
            <a:r>
              <a:rPr lang="en" altLang="ko-KR" b="1" dirty="0"/>
              <a:t>PC</a:t>
            </a:r>
            <a:r>
              <a:rPr lang="ko-KR" altLang="en-US" b="1" dirty="0"/>
              <a:t>에서 서버로 옮기기</a:t>
            </a: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en-US" altLang="ko-KR" dirty="0"/>
              <a:t>#</a:t>
            </a:r>
            <a:r>
              <a:rPr lang="ko-KR" altLang="en-US" dirty="0"/>
              <a:t> 각자 </a:t>
            </a:r>
            <a:r>
              <a:rPr lang="ko-KR" altLang="en-US" dirty="0">
                <a:solidFill>
                  <a:srgbClr val="FF0000"/>
                </a:solidFill>
              </a:rPr>
              <a:t>준비해 오신 표본 데이터</a:t>
            </a:r>
            <a:r>
              <a:rPr lang="ko-KR" altLang="en-US" dirty="0"/>
              <a:t>를 서버로 전송해주세요</a:t>
            </a:r>
            <a:r>
              <a:rPr lang="en-US" altLang="ko-KR" dirty="0"/>
              <a:t>.</a:t>
            </a:r>
            <a:endParaRPr lang="en-US" altLang="ko-KR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dirty="0" err="1">
                <a:solidFill>
                  <a:srgbClr val="00B050"/>
                </a:solidFill>
              </a:rPr>
              <a:t>scp</a:t>
            </a:r>
            <a:r>
              <a:rPr lang="ko-KR" altLang="en-US" dirty="0">
                <a:solidFill>
                  <a:srgbClr val="00B050"/>
                </a:solidFill>
              </a:rPr>
              <a:t> "</a:t>
            </a:r>
            <a:r>
              <a:rPr lang="en-US" altLang="ko-KR" dirty="0">
                <a:solidFill>
                  <a:srgbClr val="FF0000"/>
                </a:solidFill>
              </a:rPr>
              <a:t>C:\Users\B-109\Desktop\workshop\</a:t>
            </a:r>
            <a:r>
              <a:rPr lang="en-US" altLang="ko-KR" dirty="0" err="1">
                <a:solidFill>
                  <a:srgbClr val="FF0000"/>
                </a:solidFill>
              </a:rPr>
              <a:t>Viola.zip</a:t>
            </a:r>
            <a:r>
              <a:rPr lang="ko-KR" altLang="en-US" dirty="0">
                <a:solidFill>
                  <a:srgbClr val="00B050"/>
                </a:solidFill>
              </a:rPr>
              <a:t>" </a:t>
            </a:r>
            <a:r>
              <a:rPr lang="ko-KR" altLang="en-US" dirty="0">
                <a:solidFill>
                  <a:srgbClr val="FF0000"/>
                </a:solidFill>
              </a:rPr>
              <a:t>아이디</a:t>
            </a:r>
            <a:r>
              <a:rPr lang="ko-KR" altLang="en-US" dirty="0">
                <a:solidFill>
                  <a:srgbClr val="00B050"/>
                </a:solidFill>
              </a:rPr>
              <a:t>@113.198.1.215:~/</a:t>
            </a:r>
            <a:r>
              <a:rPr lang="en-US" altLang="ko-KR" dirty="0">
                <a:solidFill>
                  <a:srgbClr val="00B050"/>
                </a:solidFill>
              </a:rPr>
              <a:t>W</a:t>
            </a:r>
            <a:r>
              <a:rPr lang="ko-KR" altLang="en-US" dirty="0" err="1">
                <a:solidFill>
                  <a:srgbClr val="00B050"/>
                </a:solidFill>
              </a:rPr>
              <a:t>orkshop</a:t>
            </a:r>
            <a:r>
              <a:rPr lang="ko-KR" altLang="en-US" dirty="0">
                <a:solidFill>
                  <a:srgbClr val="00B050"/>
                </a:solidFill>
              </a:rPr>
              <a:t>/1-</a:t>
            </a:r>
            <a:r>
              <a:rPr lang="en-US" altLang="ko-KR" dirty="0">
                <a:solidFill>
                  <a:srgbClr val="00B050"/>
                </a:solidFill>
              </a:rPr>
              <a:t>I</a:t>
            </a:r>
            <a:r>
              <a:rPr lang="ko-KR" altLang="en-US" dirty="0" err="1">
                <a:solidFill>
                  <a:srgbClr val="00B050"/>
                </a:solidFill>
              </a:rPr>
              <a:t>mage</a:t>
            </a:r>
            <a:r>
              <a:rPr lang="en-US" altLang="ko-KR" dirty="0">
                <a:solidFill>
                  <a:srgbClr val="00B050"/>
                </a:solidFill>
              </a:rPr>
              <a:t>/1-data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2694888-141D-E870-27E8-A1347B163C9D}"/>
              </a:ext>
            </a:extLst>
          </p:cNvPr>
          <p:cNvSpPr/>
          <p:nvPr/>
        </p:nvSpPr>
        <p:spPr>
          <a:xfrm>
            <a:off x="146645" y="157145"/>
            <a:ext cx="49536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1. </a:t>
            </a:r>
            <a:r>
              <a:rPr lang="ko-KR" altLang="en-US" sz="2000" b="1" dirty="0"/>
              <a:t>내 컴퓨터에서 서버로 데이터셋 옮기기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6BC69DA6-4928-A054-487A-4E039B7F6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765" y="797641"/>
            <a:ext cx="3245982" cy="1816586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B87C870-01DC-2C4A-ACD5-640463754AFA}"/>
              </a:ext>
            </a:extLst>
          </p:cNvPr>
          <p:cNvSpPr/>
          <p:nvPr/>
        </p:nvSpPr>
        <p:spPr>
          <a:xfrm>
            <a:off x="234561" y="4298921"/>
            <a:ext cx="90206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400" dirty="0" err="1">
                <a:solidFill>
                  <a:schemeClr val="accent2"/>
                </a:solidFill>
              </a:rPr>
              <a:t>scp</a:t>
            </a:r>
            <a:r>
              <a:rPr lang="en" altLang="ko-KR" sz="1400" dirty="0">
                <a:solidFill>
                  <a:schemeClr val="accent2"/>
                </a:solidFill>
              </a:rPr>
              <a:t> : </a:t>
            </a:r>
            <a:r>
              <a:rPr lang="en-US" altLang="ko-KR" sz="1400" dirty="0">
                <a:solidFill>
                  <a:schemeClr val="accent2"/>
                </a:solidFill>
              </a:rPr>
              <a:t>Secure Copy</a:t>
            </a:r>
            <a:r>
              <a:rPr lang="ko-KR" altLang="en-US" sz="1400" dirty="0">
                <a:solidFill>
                  <a:schemeClr val="accent2"/>
                </a:solidFill>
              </a:rPr>
              <a:t>의 약자</a:t>
            </a:r>
            <a:r>
              <a:rPr lang="en-US" altLang="ko-KR" sz="1400" dirty="0">
                <a:solidFill>
                  <a:schemeClr val="accent2"/>
                </a:solidFill>
              </a:rPr>
              <a:t>. </a:t>
            </a:r>
            <a:r>
              <a:rPr lang="ko-KR" altLang="en-US" sz="1400" b="1" dirty="0">
                <a:solidFill>
                  <a:schemeClr val="accent2"/>
                </a:solidFill>
              </a:rPr>
              <a:t>내 </a:t>
            </a:r>
            <a:r>
              <a:rPr lang="en" altLang="ko-KR" sz="1400" b="1" dirty="0">
                <a:solidFill>
                  <a:schemeClr val="accent2"/>
                </a:solidFill>
              </a:rPr>
              <a:t>PC</a:t>
            </a:r>
            <a:r>
              <a:rPr lang="ko-KR" altLang="en-US" sz="1400" b="1" dirty="0">
                <a:solidFill>
                  <a:schemeClr val="accent2"/>
                </a:solidFill>
              </a:rPr>
              <a:t>의 파일을 원격 서버로 안전하게 전송하는 명령어</a:t>
            </a:r>
            <a:endParaRPr lang="en-US" altLang="ko-KR" sz="1400" b="1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accent2"/>
                </a:solidFill>
              </a:rPr>
              <a:t>"</a:t>
            </a:r>
            <a:r>
              <a:rPr lang="en" altLang="ko-KR" sz="1400" dirty="0">
                <a:solidFill>
                  <a:schemeClr val="accent2"/>
                </a:solidFill>
              </a:rPr>
              <a:t>C:\...\</a:t>
            </a:r>
            <a:r>
              <a:rPr lang="en" altLang="ko-KR" sz="1400" dirty="0" err="1">
                <a:solidFill>
                  <a:schemeClr val="accent2"/>
                </a:solidFill>
              </a:rPr>
              <a:t>Viola.zip</a:t>
            </a:r>
            <a:r>
              <a:rPr lang="en" altLang="ko-KR" sz="1400" dirty="0">
                <a:solidFill>
                  <a:schemeClr val="accent2"/>
                </a:solidFill>
              </a:rPr>
              <a:t>" : </a:t>
            </a:r>
            <a:r>
              <a:rPr lang="ko-KR" altLang="en-US" sz="1400" b="1" dirty="0">
                <a:solidFill>
                  <a:schemeClr val="accent2"/>
                </a:solidFill>
              </a:rPr>
              <a:t>내 </a:t>
            </a:r>
            <a:r>
              <a:rPr lang="en" altLang="ko-KR" sz="1400" b="1" dirty="0">
                <a:solidFill>
                  <a:schemeClr val="accent2"/>
                </a:solidFill>
              </a:rPr>
              <a:t>PC</a:t>
            </a:r>
            <a:r>
              <a:rPr lang="ko-KR" altLang="en-US" sz="1400" b="1" dirty="0">
                <a:solidFill>
                  <a:schemeClr val="accent2"/>
                </a:solidFill>
              </a:rPr>
              <a:t>의 파일 위치</a:t>
            </a:r>
            <a:endParaRPr lang="en-US" altLang="ko-KR" sz="1400" b="1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accent2"/>
                </a:solidFill>
              </a:rPr>
              <a:t>아이디</a:t>
            </a:r>
            <a:r>
              <a:rPr lang="en-US" altLang="ko-KR" sz="1400" dirty="0">
                <a:solidFill>
                  <a:schemeClr val="accent2"/>
                </a:solidFill>
              </a:rPr>
              <a:t>@113.198.1.215 : </a:t>
            </a:r>
            <a:r>
              <a:rPr lang="ko-KR" altLang="en-US" sz="1400" b="1" dirty="0">
                <a:solidFill>
                  <a:schemeClr val="accent2"/>
                </a:solidFill>
              </a:rPr>
              <a:t>접속할 서버</a:t>
            </a:r>
            <a:endParaRPr lang="en-US" altLang="ko-KR" sz="1400" b="1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accent2"/>
                </a:solidFill>
              </a:rPr>
              <a:t>~/</a:t>
            </a:r>
            <a:r>
              <a:rPr lang="en" altLang="ko-KR" sz="1400" dirty="0">
                <a:solidFill>
                  <a:schemeClr val="accent2"/>
                </a:solidFill>
              </a:rPr>
              <a:t>workshop/1-Image/Input : </a:t>
            </a:r>
            <a:r>
              <a:rPr lang="ko-KR" altLang="en-US" sz="1400" b="1" dirty="0">
                <a:solidFill>
                  <a:schemeClr val="accent2"/>
                </a:solidFill>
              </a:rPr>
              <a:t>서버에 저장할 위치</a:t>
            </a:r>
            <a:endParaRPr lang="ko-KR" altLang="en-US" sz="1400" dirty="0">
              <a:solidFill>
                <a:schemeClr val="accent2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48B0248-0FAF-414A-94CC-6261AABEA7E2}"/>
              </a:ext>
            </a:extLst>
          </p:cNvPr>
          <p:cNvGrpSpPr/>
          <p:nvPr/>
        </p:nvGrpSpPr>
        <p:grpSpPr>
          <a:xfrm>
            <a:off x="234562" y="5456283"/>
            <a:ext cx="11869806" cy="1190791"/>
            <a:chOff x="234562" y="5456283"/>
            <a:chExt cx="11869806" cy="1190791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445D509C-8410-FCBF-7C36-331FD3B91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562" y="5456283"/>
              <a:ext cx="11869806" cy="1190791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C5091B4-4336-5746-96DD-6A03B4BD73AF}"/>
                </a:ext>
              </a:extLst>
            </p:cNvPr>
            <p:cNvSpPr txBox="1"/>
            <p:nvPr/>
          </p:nvSpPr>
          <p:spPr>
            <a:xfrm>
              <a:off x="10002981" y="5456283"/>
              <a:ext cx="872837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ko-KR" sz="1400" dirty="0">
                  <a:solidFill>
                    <a:schemeClr val="bg1"/>
                  </a:solidFill>
                </a:rPr>
                <a:t>1-data</a:t>
              </a:r>
              <a:endParaRPr kumimoji="1" lang="ko-KR" altLang="en-US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85847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2694888-141D-E870-27E8-A1347B163C9D}"/>
              </a:ext>
            </a:extLst>
          </p:cNvPr>
          <p:cNvSpPr/>
          <p:nvPr/>
        </p:nvSpPr>
        <p:spPr>
          <a:xfrm>
            <a:off x="213755" y="297007"/>
            <a:ext cx="38379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2. </a:t>
            </a:r>
            <a:r>
              <a:rPr lang="ko-KR" altLang="en-US" sz="2000" b="1" dirty="0"/>
              <a:t>서버에서 데이터셋 압축 풀기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FD2D20-6A91-671F-D57F-704D7D37906E}"/>
              </a:ext>
            </a:extLst>
          </p:cNvPr>
          <p:cNvSpPr txBox="1"/>
          <p:nvPr/>
        </p:nvSpPr>
        <p:spPr>
          <a:xfrm>
            <a:off x="213755" y="841686"/>
            <a:ext cx="7175586" cy="86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en" altLang="ko-KR" b="1" dirty="0" err="1"/>
              <a:t>JupyterLab</a:t>
            </a:r>
            <a:r>
              <a:rPr lang="ko-KR" altLang="en-US" b="1" dirty="0"/>
              <a:t>에서 </a:t>
            </a:r>
            <a:r>
              <a:rPr lang="en" altLang="ko-KR" b="1" u="sng" dirty="0">
                <a:solidFill>
                  <a:srgbClr val="FF0000"/>
                </a:solidFill>
              </a:rPr>
              <a:t>Workshop/1-Image/1-data/ </a:t>
            </a:r>
            <a:r>
              <a:rPr lang="ko-KR" altLang="en-US" b="1" u="sng" dirty="0">
                <a:solidFill>
                  <a:srgbClr val="FF0000"/>
                </a:solidFill>
              </a:rPr>
              <a:t>폴더로 이동한 </a:t>
            </a:r>
            <a:r>
              <a:rPr lang="ko-KR" altLang="en-US" b="1" dirty="0"/>
              <a:t>후</a:t>
            </a: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en-US" altLang="ko-KR" b="1" dirty="0"/>
              <a:t>   </a:t>
            </a:r>
            <a:r>
              <a:rPr lang="ko-KR" altLang="en-US" b="1" dirty="0"/>
              <a:t> 새 </a:t>
            </a:r>
            <a:r>
              <a:rPr lang="en" altLang="ko-KR" b="1" dirty="0"/>
              <a:t>Terminal</a:t>
            </a:r>
            <a:r>
              <a:rPr lang="ko-KR" altLang="en-US" b="1" dirty="0"/>
              <a:t>을 열어주세요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0E6EBB-AD0B-6061-6AD0-44833CD26254}"/>
              </a:ext>
            </a:extLst>
          </p:cNvPr>
          <p:cNvSpPr txBox="1"/>
          <p:nvPr/>
        </p:nvSpPr>
        <p:spPr>
          <a:xfrm>
            <a:off x="213755" y="3260923"/>
            <a:ext cx="49390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2) </a:t>
            </a:r>
            <a:r>
              <a:rPr lang="ko-KR" altLang="en-US" b="1" dirty="0" err="1"/>
              <a:t>데이터셋</a:t>
            </a:r>
            <a:r>
              <a:rPr lang="en-US" altLang="ko-KR" b="1" dirty="0"/>
              <a:t>(.</a:t>
            </a:r>
            <a:r>
              <a:rPr lang="en" altLang="ko-KR" b="1" dirty="0"/>
              <a:t>zip) </a:t>
            </a:r>
            <a:r>
              <a:rPr lang="ko-KR" altLang="en-US" b="1" dirty="0"/>
              <a:t>파일의 압축을 풀어주세요</a:t>
            </a:r>
            <a:endParaRPr lang="en-US" altLang="ko-KR" b="1" dirty="0"/>
          </a:p>
          <a:p>
            <a:r>
              <a:rPr lang="en-US" altLang="ko-KR" sz="2000" dirty="0">
                <a:solidFill>
                  <a:srgbClr val="00B050"/>
                </a:solidFill>
              </a:rPr>
              <a:t>unzip </a:t>
            </a:r>
            <a:r>
              <a:rPr lang="en-US" altLang="ko-KR" sz="2000" dirty="0">
                <a:solidFill>
                  <a:srgbClr val="FF0000"/>
                </a:solidFill>
              </a:rPr>
              <a:t>***</a:t>
            </a:r>
            <a:r>
              <a:rPr lang="en-US" altLang="ko-KR" sz="2000" dirty="0">
                <a:solidFill>
                  <a:srgbClr val="00B050"/>
                </a:solidFill>
              </a:rPr>
              <a:t>.zip </a:t>
            </a:r>
            <a:endParaRPr lang="ko-KR" altLang="en-US" sz="2000" dirty="0">
              <a:solidFill>
                <a:srgbClr val="00B05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C9168F-CD42-504E-9FC5-740677118D6E}"/>
              </a:ext>
            </a:extLst>
          </p:cNvPr>
          <p:cNvSpPr txBox="1"/>
          <p:nvPr/>
        </p:nvSpPr>
        <p:spPr>
          <a:xfrm>
            <a:off x="213755" y="4494870"/>
            <a:ext cx="3668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600" dirty="0">
                <a:solidFill>
                  <a:srgbClr val="FF0000"/>
                </a:solidFill>
              </a:rPr>
              <a:t>* 파일명의 앞부분을 입력한 후 </a:t>
            </a:r>
            <a:r>
              <a:rPr kumimoji="1" lang="en" altLang="ko-KR" sz="1600" dirty="0">
                <a:solidFill>
                  <a:srgbClr val="FF0000"/>
                </a:solidFill>
              </a:rPr>
              <a:t>Tab </a:t>
            </a:r>
            <a:r>
              <a:rPr kumimoji="1" lang="ko-KR" altLang="en-US" sz="1600" dirty="0">
                <a:solidFill>
                  <a:srgbClr val="FF0000"/>
                </a:solidFill>
              </a:rPr>
              <a:t>키를 누르면 파일명이 자동 완성됩니다</a:t>
            </a:r>
            <a:r>
              <a:rPr kumimoji="1" lang="en-US" altLang="ko-KR" sz="1600" dirty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kumimoji="1" lang="ko-KR" altLang="en-US" sz="1600" dirty="0">
                <a:solidFill>
                  <a:srgbClr val="FF0000"/>
                </a:solidFill>
              </a:rPr>
              <a:t>예</a:t>
            </a:r>
            <a:r>
              <a:rPr kumimoji="1" lang="en-US" altLang="ko-KR" sz="1600" dirty="0">
                <a:solidFill>
                  <a:srgbClr val="FF0000"/>
                </a:solidFill>
              </a:rPr>
              <a:t>) V + Tab  →  </a:t>
            </a:r>
            <a:r>
              <a:rPr kumimoji="1" lang="en-US" altLang="ko-KR" sz="1600" dirty="0" err="1">
                <a:solidFill>
                  <a:srgbClr val="FF0000"/>
                </a:solidFill>
              </a:rPr>
              <a:t>Viola.zip</a:t>
            </a:r>
            <a:endParaRPr kumimoji="1"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B393B4F-23C7-9344-878D-AF2177BBAEBB}"/>
              </a:ext>
            </a:extLst>
          </p:cNvPr>
          <p:cNvSpPr/>
          <p:nvPr/>
        </p:nvSpPr>
        <p:spPr>
          <a:xfrm>
            <a:off x="213755" y="3972176"/>
            <a:ext cx="399500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300" dirty="0">
                <a:solidFill>
                  <a:schemeClr val="accent2"/>
                </a:solidFill>
              </a:rPr>
              <a:t>unzip : </a:t>
            </a:r>
            <a:r>
              <a:rPr lang="en" altLang="ko-KR" sz="1300" b="1" dirty="0">
                <a:solidFill>
                  <a:schemeClr val="accent2"/>
                </a:solidFill>
              </a:rPr>
              <a:t>.zip </a:t>
            </a:r>
            <a:r>
              <a:rPr lang="ko-KR" altLang="en-US" sz="1300" b="1" dirty="0">
                <a:solidFill>
                  <a:schemeClr val="accent2"/>
                </a:solidFill>
              </a:rPr>
              <a:t>압축 파일의 압축을 해제하는 명령어</a:t>
            </a:r>
            <a:endParaRPr lang="ko-KR" altLang="en-US" sz="1300" dirty="0">
              <a:solidFill>
                <a:schemeClr val="accent2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8594628F-4DC3-704F-BF91-6B2A4EA7B40C}"/>
              </a:ext>
            </a:extLst>
          </p:cNvPr>
          <p:cNvGrpSpPr/>
          <p:nvPr/>
        </p:nvGrpSpPr>
        <p:grpSpPr>
          <a:xfrm>
            <a:off x="8007927" y="180109"/>
            <a:ext cx="3676323" cy="3216677"/>
            <a:chOff x="8007927" y="180109"/>
            <a:chExt cx="3676323" cy="3216677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9222AFD4-0AF4-2C4E-BAA3-BF2FFA4695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707" t="53" b="-1"/>
            <a:stretch/>
          </p:blipFill>
          <p:spPr>
            <a:xfrm>
              <a:off x="8007927" y="180109"/>
              <a:ext cx="3676323" cy="321667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5A852791-AAA8-A74F-915E-DFFFD62FA665}"/>
                </a:ext>
              </a:extLst>
            </p:cNvPr>
            <p:cNvSpPr/>
            <p:nvPr/>
          </p:nvSpPr>
          <p:spPr>
            <a:xfrm>
              <a:off x="8395855" y="2715491"/>
              <a:ext cx="595745" cy="5454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25C07694-1100-0046-B9C2-1F3789572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780" y="3599477"/>
            <a:ext cx="6008470" cy="31226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71635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86BDB54E-EB3F-894A-A07A-70FCEEF04304}"/>
              </a:ext>
            </a:extLst>
          </p:cNvPr>
          <p:cNvSpPr/>
          <p:nvPr/>
        </p:nvSpPr>
        <p:spPr>
          <a:xfrm>
            <a:off x="213755" y="297007"/>
            <a:ext cx="34045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3. </a:t>
            </a:r>
            <a:r>
              <a:rPr lang="ko-KR" altLang="en-US" sz="2000" b="1" dirty="0"/>
              <a:t>이미지 크기 조정</a:t>
            </a:r>
            <a:r>
              <a:rPr lang="en-US" altLang="ko-KR" sz="2000" b="1" dirty="0"/>
              <a:t>(Resize)</a:t>
            </a:r>
            <a:endParaRPr lang="ko-KR" altLang="en-US" sz="2000" b="1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FD711D8-E994-8E40-BFC4-6916AC525C55}"/>
              </a:ext>
            </a:extLst>
          </p:cNvPr>
          <p:cNvSpPr/>
          <p:nvPr/>
        </p:nvSpPr>
        <p:spPr>
          <a:xfrm>
            <a:off x="213755" y="863735"/>
            <a:ext cx="7661072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arenR"/>
            </a:pPr>
            <a:r>
              <a:rPr lang="en" altLang="ko-KR" b="1" dirty="0">
                <a:solidFill>
                  <a:srgbClr val="FF0000"/>
                </a:solidFill>
              </a:rPr>
              <a:t>Workshop/1-Image/01_image_resize.ipynb </a:t>
            </a:r>
            <a:r>
              <a:rPr lang="ko-KR" altLang="en-US" b="1" dirty="0"/>
              <a:t>더블클릭하여 여세요</a:t>
            </a:r>
            <a:endParaRPr lang="en-US" altLang="ko-KR" b="1" dirty="0"/>
          </a:p>
          <a:p>
            <a:pPr marL="342900" indent="-342900">
              <a:buAutoNum type="arabicParenR"/>
            </a:pPr>
            <a:endParaRPr lang="en-US" altLang="ko-KR" b="1" dirty="0"/>
          </a:p>
          <a:p>
            <a:r>
              <a:rPr lang="en-US" altLang="ko-KR" b="1" dirty="0"/>
              <a:t>2) </a:t>
            </a:r>
            <a:r>
              <a:rPr lang="ko-KR" altLang="en-US" b="1" dirty="0"/>
              <a:t>입력 </a:t>
            </a:r>
            <a:r>
              <a:rPr lang="ko-KR" altLang="en-US" b="1" dirty="0" err="1"/>
              <a:t>데이터셋</a:t>
            </a:r>
            <a:r>
              <a:rPr lang="ko-KR" altLang="en-US" b="1" dirty="0"/>
              <a:t> 경로를 확인하세요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en-US" altLang="ko-KR" b="1" dirty="0"/>
              <a:t>3) </a:t>
            </a:r>
            <a:r>
              <a:rPr lang="ko-KR" altLang="en-US" b="1" dirty="0">
                <a:solidFill>
                  <a:srgbClr val="FF0000"/>
                </a:solidFill>
              </a:rPr>
              <a:t>▶ </a:t>
            </a:r>
            <a:r>
              <a:rPr lang="ko-KR" altLang="en-US" b="1" dirty="0"/>
              <a:t>실행 버튼을 눌러 이미지 크기 조정 코드를 실행하세요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en-US" altLang="ko-KR" b="1" dirty="0"/>
              <a:t>4) </a:t>
            </a:r>
            <a:r>
              <a:rPr lang="en" altLang="ko-KR" b="1" dirty="0">
                <a:solidFill>
                  <a:srgbClr val="FF0000"/>
                </a:solidFill>
              </a:rPr>
              <a:t>Workshop/1-Image/</a:t>
            </a:r>
            <a:r>
              <a:rPr lang="en-US" altLang="ko-KR" b="1" dirty="0">
                <a:solidFill>
                  <a:srgbClr val="FF0000"/>
                </a:solidFill>
              </a:rPr>
              <a:t>2-resize </a:t>
            </a:r>
            <a:r>
              <a:rPr lang="ko-KR" altLang="en-US" b="1" dirty="0"/>
              <a:t>폴더에서 결과를 확인하세요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6BF018A-AD77-2C42-9C2F-C8C0ACE62049}"/>
              </a:ext>
            </a:extLst>
          </p:cNvPr>
          <p:cNvGrpSpPr/>
          <p:nvPr/>
        </p:nvGrpSpPr>
        <p:grpSpPr>
          <a:xfrm>
            <a:off x="609601" y="3482255"/>
            <a:ext cx="11012004" cy="3230922"/>
            <a:chOff x="1257692" y="3643746"/>
            <a:chExt cx="10059113" cy="273692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776FB714-F04E-4D4D-B98D-2FD24D4123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477" b="49131"/>
            <a:stretch/>
          </p:blipFill>
          <p:spPr>
            <a:xfrm>
              <a:off x="1257692" y="3643746"/>
              <a:ext cx="10059113" cy="27369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4962BE59-64C0-A140-B54F-A917B2F6EC4C}"/>
                </a:ext>
              </a:extLst>
            </p:cNvPr>
            <p:cNvSpPr/>
            <p:nvPr/>
          </p:nvSpPr>
          <p:spPr>
            <a:xfrm>
              <a:off x="5971309" y="5458691"/>
              <a:ext cx="2881746" cy="23552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A8DAE2C3-A5A6-BB40-BB1E-73AB659A3FC9}"/>
                </a:ext>
              </a:extLst>
            </p:cNvPr>
            <p:cNvSpPr/>
            <p:nvPr/>
          </p:nvSpPr>
          <p:spPr>
            <a:xfrm>
              <a:off x="6525492" y="4184073"/>
              <a:ext cx="318654" cy="33250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8467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B6B6F7B-5AEC-A073-0B5E-DB6DEAEE6975}"/>
              </a:ext>
            </a:extLst>
          </p:cNvPr>
          <p:cNvSpPr/>
          <p:nvPr/>
        </p:nvSpPr>
        <p:spPr>
          <a:xfrm>
            <a:off x="366205" y="240359"/>
            <a:ext cx="39796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4. </a:t>
            </a:r>
            <a:r>
              <a:rPr lang="en-US" altLang="ko-KR" sz="2000" b="1" dirty="0" err="1"/>
              <a:t>HerbPAI</a:t>
            </a:r>
            <a:r>
              <a:rPr lang="ko-KR" altLang="en-US" sz="2000" b="1" dirty="0"/>
              <a:t>로 데이터 전처리하기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0031D01-2231-4840-8448-DCF1C2CBF93C}"/>
              </a:ext>
            </a:extLst>
          </p:cNvPr>
          <p:cNvSpPr/>
          <p:nvPr/>
        </p:nvSpPr>
        <p:spPr>
          <a:xfrm>
            <a:off x="1804073" y="2107512"/>
            <a:ext cx="81811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sz="2800" dirty="0">
                <a:solidFill>
                  <a:srgbClr val="DCA10D"/>
                </a:solidFill>
                <a:latin typeface="Helvetica Neue" panose="02000503000000020004" pitchFamily="2" charset="0"/>
                <a:hlinkClick r:id="rId2"/>
              </a:rPr>
              <a:t>https://huggingface.co/spaces/SjSj1008/HerbPAI</a:t>
            </a:r>
            <a:r>
              <a:rPr lang="en" altLang="ko-KR" sz="2800" dirty="0">
                <a:solidFill>
                  <a:srgbClr val="DCA10D"/>
                </a:solidFill>
                <a:latin typeface="Helvetica Neue" panose="02000503000000020004" pitchFamily="2" charset="0"/>
              </a:rPr>
              <a:t> </a:t>
            </a:r>
            <a:endParaRPr lang="ko-KR" altLang="en-US" sz="28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F098D5F-8548-5D4E-8BDD-BBF583B3341D}"/>
              </a:ext>
            </a:extLst>
          </p:cNvPr>
          <p:cNvSpPr/>
          <p:nvPr/>
        </p:nvSpPr>
        <p:spPr>
          <a:xfrm>
            <a:off x="1949745" y="4878371"/>
            <a:ext cx="683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sz="2800" dirty="0">
                <a:solidFill>
                  <a:srgbClr val="DCA10D"/>
                </a:solidFill>
                <a:latin typeface="Helvetica Neue" panose="02000503000000020004" pitchFamily="2" charset="0"/>
                <a:hlinkClick r:id="rId3"/>
              </a:rPr>
              <a:t>https://github.com/Sujeong-Han/HerbPAI</a:t>
            </a:r>
            <a:endParaRPr lang="en" altLang="ko-KR" sz="2800" dirty="0">
              <a:solidFill>
                <a:srgbClr val="DCA10D"/>
              </a:solidFill>
              <a:latin typeface="Helvetica Neue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2C755D-3681-3C45-957C-4B895759BB33}"/>
              </a:ext>
            </a:extLst>
          </p:cNvPr>
          <p:cNvSpPr txBox="1"/>
          <p:nvPr/>
        </p:nvSpPr>
        <p:spPr>
          <a:xfrm>
            <a:off x="1804073" y="1579622"/>
            <a:ext cx="1779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b="1" dirty="0"/>
              <a:t>웹사이트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50E899-8A13-1647-91EB-2657C11A4957}"/>
              </a:ext>
            </a:extLst>
          </p:cNvPr>
          <p:cNvSpPr txBox="1"/>
          <p:nvPr/>
        </p:nvSpPr>
        <p:spPr>
          <a:xfrm>
            <a:off x="1949745" y="4491189"/>
            <a:ext cx="1779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000000"/>
                </a:solidFill>
              </a:rPr>
              <a:t>GitHub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073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B73A32-17B1-31AC-1539-CF129A74354A}"/>
              </a:ext>
            </a:extLst>
          </p:cNvPr>
          <p:cNvSpPr txBox="1"/>
          <p:nvPr/>
        </p:nvSpPr>
        <p:spPr>
          <a:xfrm>
            <a:off x="686920" y="2333785"/>
            <a:ext cx="4418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 err="1"/>
              <a:t>conda</a:t>
            </a:r>
            <a:r>
              <a:rPr kumimoji="1" lang="en-US" altLang="ko-KR" dirty="0"/>
              <a:t> create -n </a:t>
            </a:r>
            <a:r>
              <a:rPr kumimoji="1" lang="en-US" altLang="ko-KR" dirty="0" err="1"/>
              <a:t>herbpai</a:t>
            </a:r>
            <a:r>
              <a:rPr kumimoji="1" lang="en-US" altLang="ko-KR" dirty="0"/>
              <a:t> python=3.10 -y</a:t>
            </a:r>
          </a:p>
          <a:p>
            <a:r>
              <a:rPr kumimoji="1" lang="en-US" altLang="ko-KR" dirty="0" err="1"/>
              <a:t>conda</a:t>
            </a:r>
            <a:r>
              <a:rPr kumimoji="1" lang="en-US" altLang="ko-KR" dirty="0"/>
              <a:t> activate </a:t>
            </a:r>
            <a:r>
              <a:rPr kumimoji="1" lang="en-US" altLang="ko-KR" dirty="0" err="1"/>
              <a:t>herbpai</a:t>
            </a:r>
            <a:endParaRPr kumimoji="1"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86F69B-AFF3-4BA5-27E8-7E67F69DFB19}"/>
              </a:ext>
            </a:extLst>
          </p:cNvPr>
          <p:cNvSpPr txBox="1"/>
          <p:nvPr/>
        </p:nvSpPr>
        <p:spPr>
          <a:xfrm>
            <a:off x="693653" y="1852247"/>
            <a:ext cx="2616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i="0" u="none" strike="noStrike" dirty="0">
                <a:solidFill>
                  <a:srgbClr val="000000"/>
                </a:solidFill>
                <a:effectLst/>
              </a:rPr>
              <a:t>1)</a:t>
            </a:r>
            <a:r>
              <a:rPr lang="en-US" altLang="ko-KR" sz="2000" b="1" dirty="0">
                <a:solidFill>
                  <a:srgbClr val="000000"/>
                </a:solidFill>
              </a:rPr>
              <a:t> </a:t>
            </a:r>
            <a:r>
              <a:rPr lang="en-US" altLang="ko-KR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altLang="ko-KR" sz="2000" b="1" i="0" u="none" strike="noStrike" dirty="0" err="1">
                <a:solidFill>
                  <a:srgbClr val="000000"/>
                </a:solidFill>
                <a:effectLst/>
              </a:rPr>
              <a:t>conda</a:t>
            </a:r>
            <a:r>
              <a:rPr lang="en-US" altLang="ko-KR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ko-KR" altLang="en-US" sz="2000" b="1" i="0" u="none" strike="noStrike" dirty="0">
                <a:solidFill>
                  <a:srgbClr val="000000"/>
                </a:solidFill>
                <a:effectLst/>
              </a:rPr>
              <a:t>환경 생성</a:t>
            </a:r>
            <a:endParaRPr kumimoji="1" lang="ko-KR" altLang="en-US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56F6D1-411F-5AA8-355C-73CAD9669EC1}"/>
              </a:ext>
            </a:extLst>
          </p:cNvPr>
          <p:cNvSpPr txBox="1"/>
          <p:nvPr/>
        </p:nvSpPr>
        <p:spPr>
          <a:xfrm>
            <a:off x="766389" y="4471629"/>
            <a:ext cx="41190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 err="1"/>
              <a:t>conda</a:t>
            </a:r>
            <a:r>
              <a:rPr kumimoji="1" lang="en-US" altLang="ko-KR" dirty="0"/>
              <a:t> install -c </a:t>
            </a:r>
            <a:r>
              <a:rPr kumimoji="1" lang="en-US" altLang="ko-KR" dirty="0" err="1"/>
              <a:t>conda</a:t>
            </a:r>
            <a:r>
              <a:rPr kumimoji="1" lang="en-US" altLang="ko-KR" dirty="0"/>
              <a:t>-forge git-</a:t>
            </a:r>
            <a:r>
              <a:rPr kumimoji="1" lang="en-US" altLang="ko-KR" dirty="0" err="1"/>
              <a:t>lfs</a:t>
            </a:r>
            <a:r>
              <a:rPr kumimoji="1" lang="en-US" altLang="ko-KR" dirty="0"/>
              <a:t> -y</a:t>
            </a:r>
          </a:p>
          <a:p>
            <a:r>
              <a:rPr kumimoji="1" lang="en-US" altLang="ko-KR" dirty="0"/>
              <a:t>git </a:t>
            </a:r>
            <a:r>
              <a:rPr kumimoji="1" lang="en-US" altLang="ko-KR" dirty="0" err="1"/>
              <a:t>lfs</a:t>
            </a:r>
            <a:r>
              <a:rPr kumimoji="1" lang="en-US" altLang="ko-KR" dirty="0"/>
              <a:t> install</a:t>
            </a:r>
          </a:p>
          <a:p>
            <a:r>
              <a:rPr kumimoji="1" lang="en-US" altLang="ko-KR" dirty="0"/>
              <a:t>git </a:t>
            </a:r>
            <a:r>
              <a:rPr kumimoji="1" lang="en-US" altLang="ko-KR" dirty="0" err="1"/>
              <a:t>lfs</a:t>
            </a:r>
            <a:r>
              <a:rPr kumimoji="1" lang="en-US" altLang="ko-KR" dirty="0"/>
              <a:t> version</a:t>
            </a:r>
            <a:endParaRPr kumimoji="1"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7C21CB-6BA9-AEE0-C069-54FE95C647DA}"/>
              </a:ext>
            </a:extLst>
          </p:cNvPr>
          <p:cNvSpPr txBox="1"/>
          <p:nvPr/>
        </p:nvSpPr>
        <p:spPr>
          <a:xfrm>
            <a:off x="759656" y="3877884"/>
            <a:ext cx="20938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000000"/>
                </a:solidFill>
              </a:rPr>
              <a:t>2) </a:t>
            </a:r>
            <a:r>
              <a:rPr lang="en-US" altLang="ko-KR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altLang="ko-KR" sz="2000" b="1" dirty="0">
                <a:solidFill>
                  <a:srgbClr val="000000"/>
                </a:solidFill>
              </a:rPr>
              <a:t>Git </a:t>
            </a:r>
            <a:r>
              <a:rPr lang="en-US" altLang="ko-KR" sz="2000" b="1" dirty="0" err="1">
                <a:solidFill>
                  <a:srgbClr val="000000"/>
                </a:solidFill>
              </a:rPr>
              <a:t>lfs</a:t>
            </a:r>
            <a:r>
              <a:rPr lang="en-US" altLang="ko-KR" sz="2000" b="1" dirty="0">
                <a:solidFill>
                  <a:srgbClr val="000000"/>
                </a:solidFill>
              </a:rPr>
              <a:t>  </a:t>
            </a:r>
            <a:r>
              <a:rPr lang="ko-KR" altLang="en-US" sz="2000" b="1" dirty="0">
                <a:solidFill>
                  <a:srgbClr val="000000"/>
                </a:solidFill>
              </a:rPr>
              <a:t>설치</a:t>
            </a:r>
            <a:endParaRPr kumimoji="1" lang="ko-KR" altLang="en-US" sz="2000" b="1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88868D8-0AD2-7092-EFCD-5E12F06BA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901" y="454269"/>
            <a:ext cx="4581920" cy="2768624"/>
          </a:xfrm>
          <a:prstGeom prst="rect">
            <a:avLst/>
          </a:prstGeom>
        </p:spPr>
      </p:pic>
      <p:pic>
        <p:nvPicPr>
          <p:cNvPr id="1026" name="Picture 2" descr="Git LFS (Git Large File Storage) Overview | Perforce Software">
            <a:extLst>
              <a:ext uri="{FF2B5EF4-FFF2-40B4-BE49-F238E27FC236}">
                <a16:creationId xmlns:a16="http://schemas.microsoft.com/office/drawing/2014/main" id="{D4F1CDE4-10BD-BA42-70EA-CA58EDBE4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902" y="3405987"/>
            <a:ext cx="4581919" cy="305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2887F8-13E6-F94C-FCC5-3186AD3F10B1}"/>
              </a:ext>
            </a:extLst>
          </p:cNvPr>
          <p:cNvSpPr txBox="1"/>
          <p:nvPr/>
        </p:nvSpPr>
        <p:spPr>
          <a:xfrm>
            <a:off x="684441" y="738833"/>
            <a:ext cx="29370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b="1" dirty="0"/>
              <a:t>0) </a:t>
            </a:r>
            <a:r>
              <a:rPr kumimoji="1" lang="ko-KR" altLang="en-US" b="1" dirty="0"/>
              <a:t>서버 원격 접속</a:t>
            </a:r>
            <a:endParaRPr kumimoji="1" lang="en-US" altLang="ko-KR" b="1" dirty="0"/>
          </a:p>
          <a:p>
            <a:r>
              <a:rPr kumimoji="1" lang="en-US" altLang="ko-KR" dirty="0" err="1"/>
              <a:t>ssh</a:t>
            </a:r>
            <a:r>
              <a:rPr kumimoji="1" lang="en-US" altLang="ko-KR" dirty="0"/>
              <a:t> </a:t>
            </a:r>
            <a:r>
              <a:rPr kumimoji="1" lang="ko-KR" altLang="en-US" dirty="0">
                <a:solidFill>
                  <a:srgbClr val="FF0000"/>
                </a:solidFill>
              </a:rPr>
              <a:t>아이디</a:t>
            </a:r>
            <a:r>
              <a:rPr kumimoji="1" lang="en-US" altLang="ko-KR" dirty="0"/>
              <a:t>@113.198.1.215</a:t>
            </a:r>
            <a:endParaRPr kumimoji="1"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899FAB5-91D5-49CE-A068-92E192847495}"/>
              </a:ext>
            </a:extLst>
          </p:cNvPr>
          <p:cNvSpPr/>
          <p:nvPr/>
        </p:nvSpPr>
        <p:spPr>
          <a:xfrm>
            <a:off x="366205" y="240359"/>
            <a:ext cx="39796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4. </a:t>
            </a:r>
            <a:r>
              <a:rPr lang="en-US" altLang="ko-KR" sz="2000" b="1" dirty="0" err="1"/>
              <a:t>HerbPAI</a:t>
            </a:r>
            <a:r>
              <a:rPr lang="ko-KR" altLang="en-US" sz="2000" b="1" dirty="0"/>
              <a:t>로 데이터 전처리하기</a:t>
            </a:r>
          </a:p>
        </p:txBody>
      </p:sp>
    </p:spTree>
    <p:extLst>
      <p:ext uri="{BB962C8B-B14F-4D97-AF65-F5344CB8AC3E}">
        <p14:creationId xmlns:p14="http://schemas.microsoft.com/office/powerpoint/2010/main" val="1573954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>
            <a:extLst>
              <a:ext uri="{FF2B5EF4-FFF2-40B4-BE49-F238E27FC236}">
                <a16:creationId xmlns:a16="http://schemas.microsoft.com/office/drawing/2014/main" id="{59C6B29F-D7AC-3E4B-9AF1-0DFD4CDDC9E4}"/>
              </a:ext>
            </a:extLst>
          </p:cNvPr>
          <p:cNvSpPr/>
          <p:nvPr/>
        </p:nvSpPr>
        <p:spPr>
          <a:xfrm>
            <a:off x="3389698" y="3003774"/>
            <a:ext cx="6043060" cy="98064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 err="1">
                <a:solidFill>
                  <a:schemeClr val="tx1"/>
                </a:solidFill>
              </a:rPr>
              <a:t>딥러닝</a:t>
            </a:r>
            <a:r>
              <a:rPr lang="ko-KR" altLang="en-US" sz="4000" b="1" dirty="0">
                <a:solidFill>
                  <a:schemeClr val="tx1"/>
                </a:solidFill>
              </a:rPr>
              <a:t> 분석 환경 구축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476F5938-CB61-0543-A0A3-99194212F8EC}"/>
              </a:ext>
            </a:extLst>
          </p:cNvPr>
          <p:cNvSpPr/>
          <p:nvPr/>
        </p:nvSpPr>
        <p:spPr>
          <a:xfrm>
            <a:off x="2181726" y="3003773"/>
            <a:ext cx="920337" cy="980649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4000" b="1" dirty="0">
                <a:solidFill>
                  <a:schemeClr val="tx1"/>
                </a:solidFill>
              </a:rPr>
              <a:t>1</a:t>
            </a:r>
            <a:endParaRPr kumimoji="1" lang="ko-KR" alt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0153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C52DEB7-8AA3-EBF2-D1BE-976BB61EB5CE}"/>
              </a:ext>
            </a:extLst>
          </p:cNvPr>
          <p:cNvSpPr txBox="1"/>
          <p:nvPr/>
        </p:nvSpPr>
        <p:spPr>
          <a:xfrm>
            <a:off x="759656" y="2044789"/>
            <a:ext cx="58383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>
                <a:latin typeface="+mj-lt"/>
              </a:rPr>
              <a:t>cd ~</a:t>
            </a:r>
          </a:p>
          <a:p>
            <a:r>
              <a:rPr kumimoji="1" lang="en-US" altLang="ko-KR" dirty="0">
                <a:latin typeface="+mj-lt"/>
              </a:rPr>
              <a:t>git clone https://</a:t>
            </a:r>
            <a:r>
              <a:rPr kumimoji="1" lang="en-US" altLang="ko-KR" dirty="0" err="1">
                <a:latin typeface="+mj-lt"/>
              </a:rPr>
              <a:t>github.com</a:t>
            </a:r>
            <a:r>
              <a:rPr kumimoji="1" lang="en-US" altLang="ko-KR" dirty="0">
                <a:latin typeface="+mj-lt"/>
              </a:rPr>
              <a:t>/Sujeong-Han/</a:t>
            </a:r>
            <a:r>
              <a:rPr kumimoji="1" lang="en-US" altLang="ko-KR" dirty="0" err="1">
                <a:latin typeface="+mj-lt"/>
              </a:rPr>
              <a:t>HerbPAI.git</a:t>
            </a:r>
            <a:endParaRPr kumimoji="1" lang="en-US" altLang="ko-KR" dirty="0">
              <a:latin typeface="+mj-lt"/>
            </a:endParaRPr>
          </a:p>
          <a:p>
            <a:r>
              <a:rPr kumimoji="1" lang="en-US" altLang="ko-KR" dirty="0">
                <a:latin typeface="+mj-lt"/>
              </a:rPr>
              <a:t>cd </a:t>
            </a:r>
            <a:r>
              <a:rPr kumimoji="1" lang="en-US" altLang="ko-KR" dirty="0" err="1">
                <a:latin typeface="+mj-lt"/>
              </a:rPr>
              <a:t>HerbPAI</a:t>
            </a:r>
            <a:endParaRPr kumimoji="1" lang="ko-KR" altLang="en-US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E070A2-B10F-2ACA-EC97-F29A472E57D5}"/>
              </a:ext>
            </a:extLst>
          </p:cNvPr>
          <p:cNvSpPr txBox="1"/>
          <p:nvPr/>
        </p:nvSpPr>
        <p:spPr>
          <a:xfrm>
            <a:off x="759656" y="1274463"/>
            <a:ext cx="3126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000000"/>
                </a:solidFill>
                <a:latin typeface="+mj-lt"/>
              </a:rPr>
              <a:t>3) </a:t>
            </a:r>
            <a:r>
              <a:rPr lang="en-US" altLang="ko-KR" sz="2000" b="1" i="0" u="none" strike="noStrike" dirty="0" err="1">
                <a:solidFill>
                  <a:srgbClr val="000000"/>
                </a:solidFill>
                <a:effectLst/>
                <a:latin typeface="+mj-lt"/>
              </a:rPr>
              <a:t>Github</a:t>
            </a:r>
            <a:r>
              <a:rPr lang="ko-KR" altLang="en-US" sz="2000" b="1" i="0" u="none" strike="noStrike" dirty="0">
                <a:solidFill>
                  <a:srgbClr val="000000"/>
                </a:solidFill>
                <a:effectLst/>
                <a:latin typeface="+mj-lt"/>
              </a:rPr>
              <a:t> 코드 가져오기</a:t>
            </a:r>
            <a:endParaRPr kumimoji="1" lang="ko-KR" altLang="en-US" sz="2000" b="1" dirty="0">
              <a:latin typeface="+mj-lt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D408751-24C7-6A0B-3BA3-F9C6CAC05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217" y="940181"/>
            <a:ext cx="4834295" cy="2482618"/>
          </a:xfrm>
          <a:prstGeom prst="rect">
            <a:avLst/>
          </a:prstGeom>
        </p:spPr>
      </p:pic>
      <p:pic>
        <p:nvPicPr>
          <p:cNvPr id="2050" name="Picture 2" descr="깃허브.001] 깃허브란?(What is github?)">
            <a:extLst>
              <a:ext uri="{FF2B5EF4-FFF2-40B4-BE49-F238E27FC236}">
                <a16:creationId xmlns:a16="http://schemas.microsoft.com/office/drawing/2014/main" id="{403A49C0-87B4-5CA3-5C4F-2CA20E859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04" y="4813211"/>
            <a:ext cx="1802808" cy="101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F987C0FE-CA92-3AEC-7857-B56B177F068D}"/>
              </a:ext>
            </a:extLst>
          </p:cNvPr>
          <p:cNvSpPr/>
          <p:nvPr/>
        </p:nvSpPr>
        <p:spPr>
          <a:xfrm>
            <a:off x="1792521" y="4910437"/>
            <a:ext cx="4473982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코드를 저장하고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</a:t>
            </a:r>
            <a:r>
              <a:rPr lang="ko-KR" alt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수정 사항을 기록하며</a:t>
            </a:r>
            <a:r>
              <a:rPr lang="en-US" altLang="ko-K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</a:t>
            </a:r>
          </a:p>
          <a:p>
            <a:pPr algn="ctr"/>
            <a:r>
              <a:rPr lang="ko-KR" alt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서로 협업할 수 있게 도와주는 세계 최대 규모의 웹 기반 온라인 플랫폼</a:t>
            </a:r>
            <a:endParaRPr kumimoji="1" lang="ko-KR" altLang="en-US" dirty="0"/>
          </a:p>
        </p:txBody>
      </p:sp>
      <p:pic>
        <p:nvPicPr>
          <p:cNvPr id="1026" name="Picture 2" descr="Git hub -기초">
            <a:extLst>
              <a:ext uri="{FF2B5EF4-FFF2-40B4-BE49-F238E27FC236}">
                <a16:creationId xmlns:a16="http://schemas.microsoft.com/office/drawing/2014/main" id="{228EEBE3-B5D5-2D8E-3159-A0EBFC9B6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364" y="3810000"/>
            <a:ext cx="5080000" cy="25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03B2789C-80EE-42CD-8850-005726B7C1E6}"/>
              </a:ext>
            </a:extLst>
          </p:cNvPr>
          <p:cNvSpPr/>
          <p:nvPr/>
        </p:nvSpPr>
        <p:spPr>
          <a:xfrm>
            <a:off x="366205" y="240359"/>
            <a:ext cx="39796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4. </a:t>
            </a:r>
            <a:r>
              <a:rPr lang="en-US" altLang="ko-KR" sz="2000" b="1" dirty="0" err="1"/>
              <a:t>HerbPAI</a:t>
            </a:r>
            <a:r>
              <a:rPr lang="ko-KR" altLang="en-US" sz="2000" b="1" dirty="0"/>
              <a:t>로 데이터 전처리하기</a:t>
            </a:r>
          </a:p>
        </p:txBody>
      </p:sp>
    </p:spTree>
    <p:extLst>
      <p:ext uri="{BB962C8B-B14F-4D97-AF65-F5344CB8AC3E}">
        <p14:creationId xmlns:p14="http://schemas.microsoft.com/office/powerpoint/2010/main" val="23521921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E2286-35D6-904B-638F-3D58C2B11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41BA14-6BEE-8E5D-5B62-D79C35D887B5}"/>
              </a:ext>
            </a:extLst>
          </p:cNvPr>
          <p:cNvSpPr txBox="1"/>
          <p:nvPr/>
        </p:nvSpPr>
        <p:spPr>
          <a:xfrm>
            <a:off x="639467" y="4420586"/>
            <a:ext cx="32337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pip install -r </a:t>
            </a:r>
            <a:r>
              <a:rPr kumimoji="1" lang="en-US" altLang="ko-KR" dirty="0" err="1"/>
              <a:t>requirements.txt</a:t>
            </a:r>
            <a:endParaRPr kumimoji="1" lang="en-US" altLang="ko-KR" dirty="0"/>
          </a:p>
          <a:p>
            <a:r>
              <a:rPr kumimoji="1" lang="en-US" altLang="ko-KR" dirty="0"/>
              <a:t>pip install "</a:t>
            </a:r>
            <a:r>
              <a:rPr kumimoji="1" lang="en-US" altLang="ko-KR" dirty="0" err="1"/>
              <a:t>setuptools</a:t>
            </a:r>
            <a:r>
              <a:rPr kumimoji="1" lang="en-US" altLang="ko-KR" dirty="0"/>
              <a:t>&lt;81"</a:t>
            </a:r>
            <a:endParaRPr kumimoji="1"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D98FAF-9250-9091-11C8-643E5366B92B}"/>
              </a:ext>
            </a:extLst>
          </p:cNvPr>
          <p:cNvSpPr txBox="1"/>
          <p:nvPr/>
        </p:nvSpPr>
        <p:spPr>
          <a:xfrm>
            <a:off x="639467" y="3849633"/>
            <a:ext cx="1861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5)</a:t>
            </a:r>
            <a:r>
              <a:rPr lang="ko-KR" altLang="en-US" sz="2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패키지 설치</a:t>
            </a:r>
            <a:endParaRPr kumimoji="1" lang="ko-KR" altLang="en-US" sz="2000" b="1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EDD2CF6-F97C-5AD2-7319-837AB4082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417" y="3501598"/>
            <a:ext cx="5719997" cy="2890845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394C741F-EA97-EC16-CE61-D01560CA93EF}"/>
              </a:ext>
            </a:extLst>
          </p:cNvPr>
          <p:cNvSpPr/>
          <p:nvPr/>
        </p:nvSpPr>
        <p:spPr>
          <a:xfrm>
            <a:off x="8471619" y="5746112"/>
            <a:ext cx="3513523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ko-KR" b="1" dirty="0">
                <a:solidFill>
                  <a:schemeClr val="tx1"/>
                </a:solidFill>
              </a:rPr>
              <a:t>Module (</a:t>
            </a:r>
            <a:r>
              <a:rPr kumimoji="1" lang="ko-KR" altLang="en-US" b="1" dirty="0">
                <a:solidFill>
                  <a:schemeClr val="tx1"/>
                </a:solidFill>
              </a:rPr>
              <a:t>모듈</a:t>
            </a:r>
            <a:r>
              <a:rPr kumimoji="1" lang="en-US" altLang="ko-KR" b="1" dirty="0">
                <a:solidFill>
                  <a:schemeClr val="tx1"/>
                </a:solidFill>
              </a:rPr>
              <a:t>)</a:t>
            </a:r>
            <a:r>
              <a:rPr kumimoji="1" lang="ko-KR" altLang="en-US" b="1" dirty="0">
                <a:solidFill>
                  <a:schemeClr val="tx1"/>
                </a:solidFill>
              </a:rPr>
              <a:t> </a:t>
            </a:r>
            <a:r>
              <a:rPr kumimoji="1" lang="en-US" altLang="ko-KR" b="1" dirty="0">
                <a:solidFill>
                  <a:schemeClr val="tx1"/>
                </a:solidFill>
              </a:rPr>
              <a:t>:</a:t>
            </a:r>
            <a:r>
              <a:rPr kumimoji="1" lang="ko-KR" altLang="en-US" b="1" dirty="0">
                <a:solidFill>
                  <a:schemeClr val="tx1"/>
                </a:solidFill>
              </a:rPr>
              <a:t> 함수의 집합</a:t>
            </a:r>
            <a:endParaRPr kumimoji="1" lang="en-US" altLang="ko-KR" b="1" dirty="0">
              <a:solidFill>
                <a:schemeClr val="tx1"/>
              </a:solidFill>
            </a:endParaRPr>
          </a:p>
          <a:p>
            <a:r>
              <a:rPr kumimoji="1" lang="en-US" altLang="ko-KR" b="1" dirty="0">
                <a:solidFill>
                  <a:schemeClr val="tx1"/>
                </a:solidFill>
              </a:rPr>
              <a:t>Package (</a:t>
            </a:r>
            <a:r>
              <a:rPr kumimoji="1" lang="ko-KR" altLang="en-US" b="1" dirty="0">
                <a:solidFill>
                  <a:schemeClr val="tx1"/>
                </a:solidFill>
              </a:rPr>
              <a:t>패키지</a:t>
            </a:r>
            <a:r>
              <a:rPr kumimoji="1" lang="en-US" altLang="ko-KR" b="1" dirty="0">
                <a:solidFill>
                  <a:schemeClr val="tx1"/>
                </a:solidFill>
              </a:rPr>
              <a:t>)</a:t>
            </a:r>
            <a:r>
              <a:rPr kumimoji="1" lang="ko-KR" altLang="en-US" b="1" dirty="0">
                <a:solidFill>
                  <a:schemeClr val="tx1"/>
                </a:solidFill>
              </a:rPr>
              <a:t> </a:t>
            </a:r>
            <a:r>
              <a:rPr kumimoji="1" lang="en-US" altLang="ko-KR" b="1" dirty="0">
                <a:solidFill>
                  <a:schemeClr val="tx1"/>
                </a:solidFill>
              </a:rPr>
              <a:t>:</a:t>
            </a:r>
            <a:r>
              <a:rPr kumimoji="1" lang="ko-KR" altLang="en-US" b="1" dirty="0">
                <a:solidFill>
                  <a:schemeClr val="tx1"/>
                </a:solidFill>
              </a:rPr>
              <a:t> 모듈의 집합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D28B27-982B-FC43-8376-978E7947590F}"/>
              </a:ext>
            </a:extLst>
          </p:cNvPr>
          <p:cNvSpPr txBox="1"/>
          <p:nvPr/>
        </p:nvSpPr>
        <p:spPr>
          <a:xfrm>
            <a:off x="660145" y="1282709"/>
            <a:ext cx="1497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>
                <a:latin typeface="+mj-lt"/>
              </a:rPr>
              <a:t>ls -</a:t>
            </a:r>
            <a:r>
              <a:rPr kumimoji="1" lang="en-US" altLang="ko-KR" dirty="0" err="1">
                <a:latin typeface="+mj-lt"/>
              </a:rPr>
              <a:t>lh</a:t>
            </a:r>
            <a:r>
              <a:rPr kumimoji="1" lang="en-US" altLang="ko-KR" dirty="0">
                <a:latin typeface="+mj-lt"/>
              </a:rPr>
              <a:t> </a:t>
            </a:r>
            <a:r>
              <a:rPr kumimoji="1" lang="en-US" altLang="ko-KR" dirty="0" err="1">
                <a:latin typeface="+mj-lt"/>
              </a:rPr>
              <a:t>best.pt</a:t>
            </a:r>
            <a:endParaRPr kumimoji="1" lang="ko-KR" altLang="en-US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9CB6F0-C70D-6C4A-AB6B-8A2A8AE37CCD}"/>
              </a:ext>
            </a:extLst>
          </p:cNvPr>
          <p:cNvSpPr txBox="1"/>
          <p:nvPr/>
        </p:nvSpPr>
        <p:spPr>
          <a:xfrm>
            <a:off x="660145" y="728711"/>
            <a:ext cx="1630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000000"/>
                </a:solidFill>
                <a:latin typeface="+mj-lt"/>
              </a:rPr>
              <a:t>4) </a:t>
            </a:r>
            <a:r>
              <a:rPr lang="ko-KR" altLang="en-US" sz="2000" b="1" dirty="0">
                <a:solidFill>
                  <a:srgbClr val="000000"/>
                </a:solidFill>
                <a:latin typeface="+mj-lt"/>
              </a:rPr>
              <a:t>파일 검증</a:t>
            </a:r>
            <a:endParaRPr kumimoji="1" lang="ko-KR" altLang="en-US" sz="2000" b="1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D880AC-2C44-104C-9165-0A6B8432C2CA}"/>
              </a:ext>
            </a:extLst>
          </p:cNvPr>
          <p:cNvSpPr txBox="1"/>
          <p:nvPr/>
        </p:nvSpPr>
        <p:spPr>
          <a:xfrm>
            <a:off x="639467" y="1836707"/>
            <a:ext cx="3658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b="1" dirty="0">
                <a:solidFill>
                  <a:srgbClr val="FF0000"/>
                </a:solidFill>
                <a:latin typeface="+mj-lt"/>
              </a:rPr>
              <a:t>133mb</a:t>
            </a:r>
            <a:r>
              <a:rPr kumimoji="1" lang="ko-KR" altLang="en-US" b="1" dirty="0">
                <a:solidFill>
                  <a:srgbClr val="FF0000"/>
                </a:solidFill>
                <a:latin typeface="+mj-lt"/>
              </a:rPr>
              <a:t> </a:t>
            </a:r>
            <a:r>
              <a:rPr kumimoji="1" lang="en-US" altLang="ko-KR" b="1" dirty="0">
                <a:solidFill>
                  <a:srgbClr val="FF0000"/>
                </a:solidFill>
                <a:latin typeface="+mj-lt"/>
              </a:rPr>
              <a:t>~</a:t>
            </a:r>
            <a:r>
              <a:rPr kumimoji="1" lang="ko-KR" altLang="en-US" b="1" dirty="0">
                <a:solidFill>
                  <a:srgbClr val="FF0000"/>
                </a:solidFill>
                <a:latin typeface="+mj-lt"/>
              </a:rPr>
              <a:t> </a:t>
            </a:r>
            <a:r>
              <a:rPr kumimoji="1" lang="en-US" altLang="ko-KR" b="1" dirty="0">
                <a:solidFill>
                  <a:srgbClr val="FF0000"/>
                </a:solidFill>
                <a:latin typeface="+mj-lt"/>
              </a:rPr>
              <a:t>134mb </a:t>
            </a:r>
            <a:r>
              <a:rPr kumimoji="1" lang="ko-KR" altLang="en-US" dirty="0">
                <a:latin typeface="+mj-lt"/>
              </a:rPr>
              <a:t>가 나와야 정상</a:t>
            </a:r>
          </a:p>
        </p:txBody>
      </p:sp>
      <p:pic>
        <p:nvPicPr>
          <p:cNvPr id="17" name="Picture 4" descr="21. Yolo v3 사전 학습 모델 (0) - 인공지능 고급(시각) 강의 예습">
            <a:extLst>
              <a:ext uri="{FF2B5EF4-FFF2-40B4-BE49-F238E27FC236}">
                <a16:creationId xmlns:a16="http://schemas.microsoft.com/office/drawing/2014/main" id="{3D735D98-5ABA-5743-8099-0FED5969F0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7" t="20213" r="4423" b="6480"/>
          <a:stretch/>
        </p:blipFill>
        <p:spPr bwMode="auto">
          <a:xfrm>
            <a:off x="6330413" y="341091"/>
            <a:ext cx="1580533" cy="225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8EAD24C-D552-5D4F-BD48-6FBC25B51383}"/>
              </a:ext>
            </a:extLst>
          </p:cNvPr>
          <p:cNvSpPr txBox="1"/>
          <p:nvPr/>
        </p:nvSpPr>
        <p:spPr>
          <a:xfrm>
            <a:off x="7987032" y="1604530"/>
            <a:ext cx="202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b="1" dirty="0">
                <a:latin typeface="+mj-lt"/>
              </a:rPr>
              <a:t>133mb</a:t>
            </a:r>
            <a:r>
              <a:rPr kumimoji="1" lang="ko-KR" altLang="en-US" b="1" dirty="0">
                <a:latin typeface="+mj-lt"/>
              </a:rPr>
              <a:t> </a:t>
            </a:r>
            <a:r>
              <a:rPr kumimoji="1" lang="en-US" altLang="ko-KR" b="1" dirty="0">
                <a:latin typeface="+mj-lt"/>
              </a:rPr>
              <a:t>~</a:t>
            </a:r>
            <a:r>
              <a:rPr kumimoji="1" lang="ko-KR" altLang="en-US" b="1" dirty="0">
                <a:latin typeface="+mj-lt"/>
              </a:rPr>
              <a:t> </a:t>
            </a:r>
            <a:r>
              <a:rPr kumimoji="1" lang="en-US" altLang="ko-KR" b="1" dirty="0">
                <a:latin typeface="+mj-lt"/>
              </a:rPr>
              <a:t>134mb</a:t>
            </a:r>
            <a:endParaRPr kumimoji="1"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B89EDFC-C76A-4D9E-83EC-7DA09849CE6A}"/>
              </a:ext>
            </a:extLst>
          </p:cNvPr>
          <p:cNvSpPr/>
          <p:nvPr/>
        </p:nvSpPr>
        <p:spPr>
          <a:xfrm>
            <a:off x="366205" y="240359"/>
            <a:ext cx="39796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4. </a:t>
            </a:r>
            <a:r>
              <a:rPr lang="en-US" altLang="ko-KR" sz="2000" b="1" dirty="0" err="1"/>
              <a:t>HerbPAI</a:t>
            </a:r>
            <a:r>
              <a:rPr lang="ko-KR" altLang="en-US" sz="2000" b="1" dirty="0"/>
              <a:t>로 데이터 전처리하기</a:t>
            </a:r>
          </a:p>
        </p:txBody>
      </p:sp>
    </p:spTree>
    <p:extLst>
      <p:ext uri="{BB962C8B-B14F-4D97-AF65-F5344CB8AC3E}">
        <p14:creationId xmlns:p14="http://schemas.microsoft.com/office/powerpoint/2010/main" val="41923991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CE35B-E03F-93ED-AD04-EA67DA23F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8751800-DB25-9958-EB4D-E1199253BD90}"/>
              </a:ext>
            </a:extLst>
          </p:cNvPr>
          <p:cNvSpPr txBox="1"/>
          <p:nvPr/>
        </p:nvSpPr>
        <p:spPr>
          <a:xfrm>
            <a:off x="197186" y="798393"/>
            <a:ext cx="26151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000" b="1" dirty="0"/>
              <a:t>6) </a:t>
            </a:r>
            <a:r>
              <a:rPr kumimoji="1" lang="ko-KR" altLang="en-US" sz="2000" b="1" dirty="0"/>
              <a:t>단일 이미지 </a:t>
            </a:r>
            <a:r>
              <a:rPr kumimoji="1" lang="en-US" altLang="ko-KR" sz="2000" b="1" dirty="0"/>
              <a:t>Test </a:t>
            </a:r>
            <a:endParaRPr kumimoji="1" lang="ko-KR" alt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B5CE84-1719-A1C0-3454-BCD837C8ECC0}"/>
              </a:ext>
            </a:extLst>
          </p:cNvPr>
          <p:cNvSpPr txBox="1"/>
          <p:nvPr/>
        </p:nvSpPr>
        <p:spPr>
          <a:xfrm>
            <a:off x="197186" y="5341773"/>
            <a:ext cx="6428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b="1" dirty="0"/>
              <a:t>결과 확인 </a:t>
            </a:r>
            <a:r>
              <a:rPr kumimoji="1" lang="en-US" altLang="ko-KR" dirty="0"/>
              <a:t>:</a:t>
            </a:r>
            <a:r>
              <a:rPr kumimoji="1" lang="ko-KR" altLang="en-US" dirty="0"/>
              <a:t> </a:t>
            </a:r>
            <a:r>
              <a:rPr kumimoji="1" lang="en-US" altLang="ko-KR" dirty="0"/>
              <a:t>ls "$HOME/workshop/</a:t>
            </a:r>
            <a:r>
              <a:rPr lang="en" altLang="ko-KR" dirty="0">
                <a:solidFill>
                  <a:srgbClr val="FF0000"/>
                </a:solidFill>
              </a:rPr>
              <a:t>1-Image/3-herbpai</a:t>
            </a:r>
            <a:r>
              <a:rPr kumimoji="1" lang="en-US" altLang="ko-KR" dirty="0"/>
              <a:t>/test"</a:t>
            </a:r>
            <a:endParaRPr kumimoji="1"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3DA10E3-51CB-F317-A657-E45EF6A3425D}"/>
              </a:ext>
            </a:extLst>
          </p:cNvPr>
          <p:cNvSpPr/>
          <p:nvPr/>
        </p:nvSpPr>
        <p:spPr>
          <a:xfrm>
            <a:off x="197186" y="1432495"/>
            <a:ext cx="68111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dirty="0"/>
              <a:t>cd ~/</a:t>
            </a:r>
            <a:r>
              <a:rPr lang="en" altLang="ko-KR" dirty="0" err="1"/>
              <a:t>HerbPAI</a:t>
            </a:r>
            <a:endParaRPr lang="en" altLang="ko-KR" dirty="0"/>
          </a:p>
          <a:p>
            <a:r>
              <a:rPr lang="en" altLang="ko-KR" dirty="0"/>
              <a:t>python </a:t>
            </a:r>
            <a:r>
              <a:rPr lang="en" altLang="ko-KR" dirty="0" err="1"/>
              <a:t>detect_dual.py</a:t>
            </a:r>
            <a:r>
              <a:rPr lang="en" altLang="ko-KR" dirty="0"/>
              <a:t> \</a:t>
            </a:r>
          </a:p>
          <a:p>
            <a:r>
              <a:rPr lang="en" altLang="ko-KR" dirty="0"/>
              <a:t>  --source "$HOME/workshop</a:t>
            </a:r>
            <a:r>
              <a:rPr lang="en" altLang="ko-KR" dirty="0">
                <a:solidFill>
                  <a:srgbClr val="FF0000"/>
                </a:solidFill>
              </a:rPr>
              <a:t>/1-Image/2-resize</a:t>
            </a:r>
            <a:r>
              <a:rPr lang="en" altLang="ko-KR" dirty="0"/>
              <a:t>/01_Vio_alb/KHB1032938.jpg" \</a:t>
            </a:r>
          </a:p>
          <a:p>
            <a:r>
              <a:rPr lang="en" altLang="ko-KR" dirty="0"/>
              <a:t>  --weights </a:t>
            </a:r>
            <a:r>
              <a:rPr lang="en" altLang="ko-KR" dirty="0" err="1"/>
              <a:t>best.pt</a:t>
            </a:r>
            <a:r>
              <a:rPr lang="en" altLang="ko-KR" dirty="0"/>
              <a:t> \</a:t>
            </a:r>
          </a:p>
          <a:p>
            <a:r>
              <a:rPr lang="en" altLang="ko-KR" dirty="0"/>
              <a:t>  --keep-canvas \</a:t>
            </a:r>
          </a:p>
          <a:p>
            <a:r>
              <a:rPr lang="en" altLang="ko-KR" dirty="0"/>
              <a:t>  --project "$HOME/workshop/</a:t>
            </a:r>
            <a:r>
              <a:rPr lang="en" altLang="ko-KR" dirty="0">
                <a:solidFill>
                  <a:srgbClr val="FF0000"/>
                </a:solidFill>
              </a:rPr>
              <a:t>1-Image/3-herbpai</a:t>
            </a:r>
            <a:r>
              <a:rPr lang="en" altLang="ko-KR" dirty="0"/>
              <a:t>" \</a:t>
            </a:r>
          </a:p>
          <a:p>
            <a:r>
              <a:rPr lang="en" altLang="ko-KR" dirty="0"/>
              <a:t>  --name test \</a:t>
            </a:r>
          </a:p>
          <a:p>
            <a:r>
              <a:rPr lang="en" altLang="ko-KR" dirty="0"/>
              <a:t>  --exist-ok</a:t>
            </a:r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10ECCD3-887B-D37C-F5CB-0B269BF9B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447" y="923800"/>
            <a:ext cx="6032892" cy="308843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DA97500-324F-80F1-A9A2-D23BB29E0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446" y="5889013"/>
            <a:ext cx="6032893" cy="431692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1EF2A15A-8FB9-4E06-A028-3CB9D8F3B740}"/>
              </a:ext>
            </a:extLst>
          </p:cNvPr>
          <p:cNvSpPr/>
          <p:nvPr/>
        </p:nvSpPr>
        <p:spPr>
          <a:xfrm>
            <a:off x="366205" y="240359"/>
            <a:ext cx="39796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4. </a:t>
            </a:r>
            <a:r>
              <a:rPr lang="en-US" altLang="ko-KR" sz="2000" b="1" dirty="0" err="1"/>
              <a:t>HerbPAI</a:t>
            </a:r>
            <a:r>
              <a:rPr lang="ko-KR" altLang="en-US" sz="2000" b="1" dirty="0"/>
              <a:t>로 데이터 전처리하기</a:t>
            </a:r>
          </a:p>
        </p:txBody>
      </p:sp>
    </p:spTree>
    <p:extLst>
      <p:ext uri="{BB962C8B-B14F-4D97-AF65-F5344CB8AC3E}">
        <p14:creationId xmlns:p14="http://schemas.microsoft.com/office/powerpoint/2010/main" val="19537172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84B3F-15E2-8121-F5E8-214F55362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A6AC47-47CF-F8BE-3B85-BDFF22229467}"/>
              </a:ext>
            </a:extLst>
          </p:cNvPr>
          <p:cNvSpPr txBox="1"/>
          <p:nvPr/>
        </p:nvSpPr>
        <p:spPr>
          <a:xfrm>
            <a:off x="274367" y="1764761"/>
            <a:ext cx="436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ls "$HOME/workshop/</a:t>
            </a:r>
            <a:r>
              <a:rPr lang="en-US" altLang="ko-KR" dirty="0">
                <a:solidFill>
                  <a:srgbClr val="FF0000"/>
                </a:solidFill>
              </a:rPr>
              <a:t>1-Image/2-resize</a:t>
            </a:r>
            <a:r>
              <a:rPr kumimoji="1" lang="en-US" altLang="ko-KR" dirty="0">
                <a:solidFill>
                  <a:srgbClr val="FF0000"/>
                </a:solidFill>
              </a:rPr>
              <a:t>"</a:t>
            </a:r>
            <a:endParaRPr kumimoji="1" lang="ko-KR" alt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3A624F-FC70-0216-892D-78FC51D4BF57}"/>
              </a:ext>
            </a:extLst>
          </p:cNvPr>
          <p:cNvSpPr txBox="1"/>
          <p:nvPr/>
        </p:nvSpPr>
        <p:spPr>
          <a:xfrm>
            <a:off x="274367" y="1111275"/>
            <a:ext cx="1540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000" b="1" dirty="0"/>
              <a:t>7)</a:t>
            </a:r>
            <a:r>
              <a:rPr kumimoji="1" lang="ko-KR" altLang="en-US" sz="2000" b="1" dirty="0"/>
              <a:t> 전체실행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3B9A252-4A7C-3B48-92CD-8CC94D21B56F}"/>
              </a:ext>
            </a:extLst>
          </p:cNvPr>
          <p:cNvSpPr/>
          <p:nvPr/>
        </p:nvSpPr>
        <p:spPr>
          <a:xfrm>
            <a:off x="274367" y="2540310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dirty="0" err="1"/>
              <a:t>cd</a:t>
            </a:r>
            <a:r>
              <a:rPr lang="ko-KR" altLang="en-US" dirty="0"/>
              <a:t> ~/</a:t>
            </a:r>
            <a:r>
              <a:rPr lang="ko-KR" altLang="en-US" dirty="0" err="1"/>
              <a:t>HerbPAI</a:t>
            </a:r>
            <a:endParaRPr lang="ko-KR" altLang="en-US" dirty="0"/>
          </a:p>
          <a:p>
            <a:endParaRPr lang="ko-KR" altLang="en-US" dirty="0">
              <a:solidFill>
                <a:srgbClr val="FF0000"/>
              </a:solidFill>
            </a:endParaRPr>
          </a:p>
          <a:p>
            <a:r>
              <a:rPr lang="ko-KR" altLang="en-US" dirty="0" err="1"/>
              <a:t>for</a:t>
            </a:r>
            <a:r>
              <a:rPr lang="ko-KR" altLang="en-US" dirty="0"/>
              <a:t> </a:t>
            </a:r>
            <a:r>
              <a:rPr lang="ko-KR" altLang="en-US" dirty="0" err="1"/>
              <a:t>d</a:t>
            </a:r>
            <a:r>
              <a:rPr lang="ko-KR" altLang="en-US" dirty="0"/>
              <a:t> </a:t>
            </a:r>
            <a:r>
              <a:rPr lang="ko-KR" altLang="en-US" dirty="0" err="1"/>
              <a:t>in</a:t>
            </a:r>
            <a:r>
              <a:rPr lang="ko-KR" altLang="en-US" dirty="0"/>
              <a:t> "$HOME/</a:t>
            </a:r>
            <a:r>
              <a:rPr lang="ko-KR" altLang="en-US" dirty="0" err="1"/>
              <a:t>workshop</a:t>
            </a:r>
            <a:r>
              <a:rPr lang="ko-KR" altLang="en-US" dirty="0">
                <a:solidFill>
                  <a:srgbClr val="FF0000"/>
                </a:solidFill>
              </a:rPr>
              <a:t>/1-Image/2-resize</a:t>
            </a:r>
            <a:r>
              <a:rPr lang="ko-KR" altLang="en-US" dirty="0"/>
              <a:t>"/*/; </a:t>
            </a:r>
            <a:r>
              <a:rPr lang="ko-KR" altLang="en-US" dirty="0" err="1"/>
              <a:t>do</a:t>
            </a:r>
            <a:endParaRPr lang="ko-KR" altLang="en-US" dirty="0"/>
          </a:p>
          <a:p>
            <a:r>
              <a:rPr lang="ko-KR" altLang="en-US" dirty="0"/>
              <a:t>  </a:t>
            </a:r>
            <a:r>
              <a:rPr lang="ko-KR" altLang="en-US" dirty="0" err="1"/>
              <a:t>python</a:t>
            </a:r>
            <a:r>
              <a:rPr lang="ko-KR" altLang="en-US" dirty="0"/>
              <a:t> </a:t>
            </a:r>
            <a:r>
              <a:rPr lang="ko-KR" altLang="en-US" dirty="0" err="1"/>
              <a:t>detect_dual.py</a:t>
            </a:r>
            <a:r>
              <a:rPr lang="ko-KR" altLang="en-US" dirty="0"/>
              <a:t> \</a:t>
            </a:r>
          </a:p>
          <a:p>
            <a:r>
              <a:rPr lang="ko-KR" altLang="en-US" dirty="0"/>
              <a:t>    --</a:t>
            </a:r>
            <a:r>
              <a:rPr lang="ko-KR" altLang="en-US" dirty="0" err="1"/>
              <a:t>source</a:t>
            </a:r>
            <a:r>
              <a:rPr lang="ko-KR" altLang="en-US" dirty="0"/>
              <a:t> "$</a:t>
            </a:r>
            <a:r>
              <a:rPr lang="ko-KR" altLang="en-US" dirty="0" err="1"/>
              <a:t>d</a:t>
            </a:r>
            <a:r>
              <a:rPr lang="ko-KR" altLang="en-US" dirty="0"/>
              <a:t>" \</a:t>
            </a:r>
          </a:p>
          <a:p>
            <a:r>
              <a:rPr lang="ko-KR" altLang="en-US" dirty="0"/>
              <a:t>    --</a:t>
            </a:r>
            <a:r>
              <a:rPr lang="ko-KR" altLang="en-US" dirty="0" err="1"/>
              <a:t>weights</a:t>
            </a:r>
            <a:r>
              <a:rPr lang="ko-KR" altLang="en-US" dirty="0"/>
              <a:t> </a:t>
            </a:r>
            <a:r>
              <a:rPr lang="ko-KR" altLang="en-US" dirty="0" err="1"/>
              <a:t>best.pt</a:t>
            </a:r>
            <a:r>
              <a:rPr lang="ko-KR" altLang="en-US" dirty="0"/>
              <a:t> \</a:t>
            </a:r>
          </a:p>
          <a:p>
            <a:r>
              <a:rPr lang="ko-KR" altLang="en-US" dirty="0"/>
              <a:t>    --</a:t>
            </a:r>
            <a:r>
              <a:rPr lang="ko-KR" altLang="en-US" dirty="0" err="1"/>
              <a:t>keep-canvas</a:t>
            </a:r>
            <a:r>
              <a:rPr lang="ko-KR" altLang="en-US" dirty="0"/>
              <a:t> \</a:t>
            </a:r>
          </a:p>
          <a:p>
            <a:r>
              <a:rPr lang="ko-KR" altLang="en-US" dirty="0"/>
              <a:t>    --</a:t>
            </a:r>
            <a:r>
              <a:rPr lang="ko-KR" altLang="en-US" dirty="0" err="1"/>
              <a:t>project</a:t>
            </a:r>
            <a:r>
              <a:rPr lang="ko-KR" altLang="en-US" dirty="0"/>
              <a:t> "$HOME/</a:t>
            </a:r>
            <a:r>
              <a:rPr lang="ko-KR" altLang="en-US" dirty="0" err="1"/>
              <a:t>workshop</a:t>
            </a:r>
            <a:r>
              <a:rPr lang="ko-KR" altLang="en-US" dirty="0"/>
              <a:t>/</a:t>
            </a:r>
            <a:r>
              <a:rPr lang="ko-KR" altLang="en-US" dirty="0">
                <a:solidFill>
                  <a:srgbClr val="FF0000"/>
                </a:solidFill>
              </a:rPr>
              <a:t>1-Image/3-herbpai" \</a:t>
            </a:r>
          </a:p>
          <a:p>
            <a:r>
              <a:rPr lang="ko-KR" altLang="en-US" dirty="0"/>
              <a:t>    --</a:t>
            </a:r>
            <a:r>
              <a:rPr lang="ko-KR" altLang="en-US" dirty="0" err="1"/>
              <a:t>name</a:t>
            </a:r>
            <a:r>
              <a:rPr lang="ko-KR" altLang="en-US" dirty="0"/>
              <a:t> "$(</a:t>
            </a:r>
            <a:r>
              <a:rPr lang="ko-KR" altLang="en-US" dirty="0" err="1"/>
              <a:t>basename</a:t>
            </a:r>
            <a:r>
              <a:rPr lang="ko-KR" altLang="en-US" dirty="0"/>
              <a:t> "$</a:t>
            </a:r>
            <a:r>
              <a:rPr lang="ko-KR" altLang="en-US" dirty="0" err="1"/>
              <a:t>d</a:t>
            </a:r>
            <a:r>
              <a:rPr lang="ko-KR" altLang="en-US" dirty="0"/>
              <a:t>")" \</a:t>
            </a:r>
          </a:p>
          <a:p>
            <a:r>
              <a:rPr lang="ko-KR" altLang="en-US" dirty="0"/>
              <a:t>    --</a:t>
            </a:r>
            <a:r>
              <a:rPr lang="ko-KR" altLang="en-US" dirty="0" err="1"/>
              <a:t>exist-ok</a:t>
            </a:r>
            <a:endParaRPr lang="ko-KR" altLang="en-US" dirty="0"/>
          </a:p>
          <a:p>
            <a:r>
              <a:rPr lang="ko-KR" altLang="en-US" dirty="0" err="1"/>
              <a:t>done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FEC3671-B1E9-FC4B-AD4A-4C02B3746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438" y="2777834"/>
            <a:ext cx="5841058" cy="158634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B165F09-13D6-1C42-BF18-A2E63CC65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438" y="1730224"/>
            <a:ext cx="5800466" cy="438407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C67FC766-E3A2-4A85-871A-FF77EAEA32DD}"/>
              </a:ext>
            </a:extLst>
          </p:cNvPr>
          <p:cNvSpPr/>
          <p:nvPr/>
        </p:nvSpPr>
        <p:spPr>
          <a:xfrm>
            <a:off x="366205" y="240359"/>
            <a:ext cx="39796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4. </a:t>
            </a:r>
            <a:r>
              <a:rPr lang="en-US" altLang="ko-KR" sz="2000" b="1" dirty="0" err="1"/>
              <a:t>HerbPAI</a:t>
            </a:r>
            <a:r>
              <a:rPr lang="ko-KR" altLang="en-US" sz="2000" b="1" dirty="0"/>
              <a:t>로 데이터 전처리하기</a:t>
            </a:r>
          </a:p>
        </p:txBody>
      </p:sp>
    </p:spTree>
    <p:extLst>
      <p:ext uri="{BB962C8B-B14F-4D97-AF65-F5344CB8AC3E}">
        <p14:creationId xmlns:p14="http://schemas.microsoft.com/office/powerpoint/2010/main" val="1284715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>
            <a:extLst>
              <a:ext uri="{FF2B5EF4-FFF2-40B4-BE49-F238E27FC236}">
                <a16:creationId xmlns:a16="http://schemas.microsoft.com/office/drawing/2014/main" id="{259B5796-8C3E-7E4C-ADB5-3A73D3473AE5}"/>
              </a:ext>
            </a:extLst>
          </p:cNvPr>
          <p:cNvSpPr/>
          <p:nvPr/>
        </p:nvSpPr>
        <p:spPr>
          <a:xfrm>
            <a:off x="3213235" y="2790317"/>
            <a:ext cx="7230176" cy="1240416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chemeClr val="tx1"/>
                </a:solidFill>
              </a:rPr>
              <a:t>식물표본 이미지 </a:t>
            </a:r>
            <a:r>
              <a:rPr lang="en" altLang="ko-KR" sz="4000" b="1" dirty="0">
                <a:solidFill>
                  <a:schemeClr val="tx1"/>
                </a:solidFill>
              </a:rPr>
              <a:t>AI </a:t>
            </a:r>
            <a:r>
              <a:rPr lang="ko-KR" altLang="en-US" sz="4000" b="1" dirty="0">
                <a:solidFill>
                  <a:schemeClr val="tx1"/>
                </a:solidFill>
              </a:rPr>
              <a:t>분류 분석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39451076-C417-D34E-87E2-CB73A69B7BB8}"/>
              </a:ext>
            </a:extLst>
          </p:cNvPr>
          <p:cNvSpPr/>
          <p:nvPr/>
        </p:nvSpPr>
        <p:spPr>
          <a:xfrm>
            <a:off x="2021305" y="2883528"/>
            <a:ext cx="1048674" cy="109094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4000" b="1" dirty="0">
                <a:solidFill>
                  <a:schemeClr val="tx1"/>
                </a:solidFill>
              </a:rPr>
              <a:t>3</a:t>
            </a:r>
            <a:endParaRPr kumimoji="1" lang="ko-KR" alt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3824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7F5E84C-5B0C-3540-AD9F-A4BFE5968886}"/>
              </a:ext>
            </a:extLst>
          </p:cNvPr>
          <p:cNvSpPr/>
          <p:nvPr/>
        </p:nvSpPr>
        <p:spPr>
          <a:xfrm>
            <a:off x="415292" y="494158"/>
            <a:ext cx="690509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>
                <a:latin typeface="+mn-ea"/>
              </a:rPr>
              <a:t>0. </a:t>
            </a:r>
            <a:r>
              <a:rPr lang="ko-KR" altLang="en-US" sz="2500" b="1" dirty="0">
                <a:latin typeface="+mn-ea"/>
              </a:rPr>
              <a:t>분석에 필요한 </a:t>
            </a:r>
            <a:r>
              <a:rPr lang="en" altLang="ko-KR" sz="2500" b="1" dirty="0">
                <a:latin typeface="+mn-ea"/>
              </a:rPr>
              <a:t>Python </a:t>
            </a:r>
            <a:r>
              <a:rPr lang="ko-KR" altLang="en-US" sz="2500" b="1" dirty="0">
                <a:latin typeface="+mn-ea"/>
              </a:rPr>
              <a:t>라이브러리 불러오기</a:t>
            </a:r>
          </a:p>
        </p:txBody>
      </p: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10B155F9-8279-B041-903D-C8E9B40FB182}"/>
              </a:ext>
            </a:extLst>
          </p:cNvPr>
          <p:cNvGraphicFramePr>
            <a:graphicFrameLocks noGrp="1"/>
          </p:cNvGraphicFramePr>
          <p:nvPr/>
        </p:nvGraphicFramePr>
        <p:xfrm>
          <a:off x="2662002" y="1463800"/>
          <a:ext cx="7204708" cy="2560320"/>
        </p:xfrm>
        <a:graphic>
          <a:graphicData uri="http://schemas.openxmlformats.org/drawingml/2006/table">
            <a:tbl>
              <a:tblPr/>
              <a:tblGrid>
                <a:gridCol w="2682508">
                  <a:extLst>
                    <a:ext uri="{9D8B030D-6E8A-4147-A177-3AD203B41FA5}">
                      <a16:colId xmlns:a16="http://schemas.microsoft.com/office/drawing/2014/main" val="459230396"/>
                    </a:ext>
                  </a:extLst>
                </a:gridCol>
                <a:gridCol w="4522200">
                  <a:extLst>
                    <a:ext uri="{9D8B030D-6E8A-4147-A177-3AD203B41FA5}">
                      <a16:colId xmlns:a16="http://schemas.microsoft.com/office/drawing/2014/main" val="36071418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도구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역할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73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" dirty="0"/>
                        <a:t>Python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파일</a:t>
                      </a:r>
                      <a:r>
                        <a:rPr lang="en-US" altLang="ko-KR" dirty="0"/>
                        <a:t>·</a:t>
                      </a:r>
                      <a:r>
                        <a:rPr lang="ko-KR" altLang="en-US" dirty="0"/>
                        <a:t>폴더 경로 관리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2156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"/>
                        <a:t>NumPy / Pandas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수치 계산 및 데이터 정리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3568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" dirty="0"/>
                        <a:t>Matplotlib / Pillow (PIL)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그래프 출력 및 이미지 처리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413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" b="1"/>
                        <a:t>PyTorch</a:t>
                      </a:r>
                      <a:endParaRPr lang="e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b="1"/>
                        <a:t>AI </a:t>
                      </a:r>
                      <a:r>
                        <a:rPr lang="ko-KR" altLang="en-US" b="1"/>
                        <a:t>모델 학습</a:t>
                      </a:r>
                      <a:endParaRPr lang="ko-KR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378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"/>
                        <a:t>scikit-learn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/>
                        <a:t>데이터 분할 및 성능 평가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1165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"/>
                        <a:t>torchvision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이미지 전처리 및 </a:t>
                      </a:r>
                      <a:r>
                        <a:rPr lang="en" dirty="0"/>
                        <a:t>ResNet-18 </a:t>
                      </a:r>
                      <a:r>
                        <a:rPr lang="ko-KR" altLang="en-US" dirty="0"/>
                        <a:t>사용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89517"/>
                  </a:ext>
                </a:extLst>
              </a:tr>
            </a:tbl>
          </a:graphicData>
        </a:graphic>
      </p:graphicFrame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9874D446-D394-4B4E-A326-4856382136AE}"/>
              </a:ext>
            </a:extLst>
          </p:cNvPr>
          <p:cNvGraphicFramePr>
            <a:graphicFrameLocks noGrp="1"/>
          </p:cNvGraphicFramePr>
          <p:nvPr/>
        </p:nvGraphicFramePr>
        <p:xfrm>
          <a:off x="2662002" y="4743473"/>
          <a:ext cx="7204708" cy="1463040"/>
        </p:xfrm>
        <a:graphic>
          <a:graphicData uri="http://schemas.openxmlformats.org/drawingml/2006/table">
            <a:tbl>
              <a:tblPr/>
              <a:tblGrid>
                <a:gridCol w="3012331">
                  <a:extLst>
                    <a:ext uri="{9D8B030D-6E8A-4147-A177-3AD203B41FA5}">
                      <a16:colId xmlns:a16="http://schemas.microsoft.com/office/drawing/2014/main" val="3758676043"/>
                    </a:ext>
                  </a:extLst>
                </a:gridCol>
                <a:gridCol w="4192377">
                  <a:extLst>
                    <a:ext uri="{9D8B030D-6E8A-4147-A177-3AD203B41FA5}">
                      <a16:colId xmlns:a16="http://schemas.microsoft.com/office/drawing/2014/main" val="24298507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/>
                        <a:t>문법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/>
                        <a:t>설명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4102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" sz="1800" dirty="0"/>
                        <a:t>import 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sz="1800" dirty="0"/>
                        <a:t>A </a:t>
                      </a:r>
                      <a:r>
                        <a:rPr lang="ko-KR" altLang="en-US" sz="1800" dirty="0"/>
                        <a:t>모듈 전체 불러오기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130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" sz="1800"/>
                        <a:t>from A import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sz="1800" dirty="0"/>
                        <a:t>A</a:t>
                      </a:r>
                      <a:r>
                        <a:rPr lang="ko-KR" altLang="en-US" sz="1800" dirty="0"/>
                        <a:t>에서 </a:t>
                      </a:r>
                      <a:r>
                        <a:rPr lang="en" sz="1800" dirty="0"/>
                        <a:t>B </a:t>
                      </a:r>
                      <a:r>
                        <a:rPr lang="ko-KR" altLang="en-US" sz="1800" dirty="0"/>
                        <a:t>기능만 가져오기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051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" sz="1800" dirty="0"/>
                        <a:t>import A as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sz="1800" dirty="0"/>
                        <a:t>A</a:t>
                      </a:r>
                      <a:r>
                        <a:rPr lang="ko-KR" altLang="en-US" sz="1800" dirty="0" err="1"/>
                        <a:t>를</a:t>
                      </a:r>
                      <a:r>
                        <a:rPr lang="ko-KR" altLang="en-US" sz="1800" dirty="0"/>
                        <a:t> 불러와 </a:t>
                      </a:r>
                      <a:r>
                        <a:rPr lang="en" sz="1800" dirty="0"/>
                        <a:t>B</a:t>
                      </a:r>
                      <a:r>
                        <a:rPr lang="ko-KR" altLang="en-US" sz="1800" dirty="0"/>
                        <a:t>라는 이름으로 사용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302534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F960275-A366-B648-82E4-16AE37DD1D10}"/>
              </a:ext>
            </a:extLst>
          </p:cNvPr>
          <p:cNvSpPr txBox="1"/>
          <p:nvPr/>
        </p:nvSpPr>
        <p:spPr>
          <a:xfrm>
            <a:off x="415292" y="1587367"/>
            <a:ext cx="2174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b="1" dirty="0"/>
              <a:t>주요 라이브러리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858DC0-6F1B-6F46-AE79-9A7C03E7D12E}"/>
              </a:ext>
            </a:extLst>
          </p:cNvPr>
          <p:cNvSpPr txBox="1"/>
          <p:nvPr/>
        </p:nvSpPr>
        <p:spPr>
          <a:xfrm>
            <a:off x="568410" y="4743473"/>
            <a:ext cx="1717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b="1" dirty="0"/>
              <a:t>import </a:t>
            </a:r>
            <a:r>
              <a:rPr kumimoji="1" lang="ko-KR" altLang="en-US" b="1" dirty="0"/>
              <a:t>문법</a:t>
            </a:r>
          </a:p>
        </p:txBody>
      </p:sp>
    </p:spTree>
    <p:extLst>
      <p:ext uri="{BB962C8B-B14F-4D97-AF65-F5344CB8AC3E}">
        <p14:creationId xmlns:p14="http://schemas.microsoft.com/office/powerpoint/2010/main" val="4841267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>
            <a:extLst>
              <a:ext uri="{FF2B5EF4-FFF2-40B4-BE49-F238E27FC236}">
                <a16:creationId xmlns:a16="http://schemas.microsoft.com/office/drawing/2014/main" id="{1D793D33-864E-9A4B-A00C-D1EF863878F4}"/>
              </a:ext>
            </a:extLst>
          </p:cNvPr>
          <p:cNvSpPr/>
          <p:nvPr/>
        </p:nvSpPr>
        <p:spPr>
          <a:xfrm>
            <a:off x="396625" y="480461"/>
            <a:ext cx="9875520" cy="5029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buNone/>
            </a:pPr>
            <a:r>
              <a:rPr lang="en-US" sz="2500" b="1" dirty="0">
                <a:latin typeface="+mj-lt"/>
                <a:ea typeface="NanumGothic" panose="020D0604000000000000" pitchFamily="34" charset="-127"/>
                <a:cs typeface="Noto Sans CJK KR" pitchFamily="34" charset="-120"/>
              </a:rPr>
              <a:t>1. 기본 설정: AI </a:t>
            </a:r>
            <a:r>
              <a:rPr lang="en-US" sz="2500" b="1" dirty="0" err="1">
                <a:latin typeface="+mj-lt"/>
                <a:ea typeface="NanumGothic" panose="020D0604000000000000" pitchFamily="34" charset="-127"/>
                <a:cs typeface="Noto Sans CJK KR" pitchFamily="34" charset="-120"/>
              </a:rPr>
              <a:t>실험의</a:t>
            </a:r>
            <a:r>
              <a:rPr lang="en-US" sz="2500" b="1" dirty="0">
                <a:latin typeface="+mj-lt"/>
                <a:ea typeface="NanumGothic" panose="020D0604000000000000" pitchFamily="34" charset="-127"/>
                <a:cs typeface="Noto Sans CJK KR" pitchFamily="34" charset="-120"/>
              </a:rPr>
              <a:t> 조건을 정하는 곳</a:t>
            </a:r>
            <a:endParaRPr lang="en-US" sz="2500" dirty="0">
              <a:latin typeface="+mj-lt"/>
              <a:ea typeface="NanumGothic" panose="020D0604000000000000" pitchFamily="34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18C2237-DE37-B443-A85A-C384ECC97528}"/>
              </a:ext>
            </a:extLst>
          </p:cNvPr>
          <p:cNvSpPr/>
          <p:nvPr/>
        </p:nvSpPr>
        <p:spPr>
          <a:xfrm>
            <a:off x="396625" y="1109098"/>
            <a:ext cx="53301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/>
              <a:t>① 데이터와 결과 경로 설정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/>
              <a:t>DATA_DIR</a:t>
            </a:r>
            <a:r>
              <a:rPr lang="en" altLang="ko-KR" dirty="0"/>
              <a:t>: </a:t>
            </a:r>
            <a:r>
              <a:rPr lang="ko-KR" altLang="en-US" dirty="0"/>
              <a:t>학습에 사용할 이미지가 있는 위치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/>
              <a:t>OUTPUT_DIR</a:t>
            </a:r>
            <a:r>
              <a:rPr lang="en" altLang="ko-KR" dirty="0"/>
              <a:t>: </a:t>
            </a:r>
            <a:r>
              <a:rPr lang="ko-KR" altLang="en-US" dirty="0"/>
              <a:t>분석 결과를 저장할 위치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0163244-F01D-F940-B26F-3AC7C7BC7077}"/>
              </a:ext>
            </a:extLst>
          </p:cNvPr>
          <p:cNvSpPr/>
          <p:nvPr/>
        </p:nvSpPr>
        <p:spPr>
          <a:xfrm>
            <a:off x="396625" y="2338198"/>
            <a:ext cx="57196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② 주요 </a:t>
            </a:r>
            <a:r>
              <a:rPr lang="ko-KR" altLang="en-US" b="1" dirty="0" err="1"/>
              <a:t>설정값</a:t>
            </a:r>
            <a:endParaRPr lang="ko-KR" altLang="en-US" b="1" dirty="0"/>
          </a:p>
        </p:txBody>
      </p: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1F2777D4-C0F6-954B-814F-E120873CE2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981249"/>
              </p:ext>
            </p:extLst>
          </p:nvPr>
        </p:nvGraphicFramePr>
        <p:xfrm>
          <a:off x="2545819" y="2382083"/>
          <a:ext cx="8871574" cy="2834640"/>
        </p:xfrm>
        <a:graphic>
          <a:graphicData uri="http://schemas.openxmlformats.org/drawingml/2006/table">
            <a:tbl>
              <a:tblPr/>
              <a:tblGrid>
                <a:gridCol w="2293781">
                  <a:extLst>
                    <a:ext uri="{9D8B030D-6E8A-4147-A177-3AD203B41FA5}">
                      <a16:colId xmlns:a16="http://schemas.microsoft.com/office/drawing/2014/main" val="1546803600"/>
                    </a:ext>
                  </a:extLst>
                </a:gridCol>
                <a:gridCol w="4849793">
                  <a:extLst>
                    <a:ext uri="{9D8B030D-6E8A-4147-A177-3AD203B41FA5}">
                      <a16:colId xmlns:a16="http://schemas.microsoft.com/office/drawing/2014/main" val="147372168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950897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b="1" dirty="0" err="1">
                          <a:latin typeface="+mn-ea"/>
                          <a:ea typeface="+mn-ea"/>
                        </a:rPr>
                        <a:t>설정값</a:t>
                      </a:r>
                      <a:endParaRPr lang="en" sz="18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b="1" dirty="0">
                          <a:latin typeface="+mn-ea"/>
                          <a:ea typeface="+mn-ea"/>
                        </a:rPr>
                        <a:t>의미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b="1" dirty="0">
                          <a:latin typeface="+mn-ea"/>
                          <a:ea typeface="+mn-ea"/>
                        </a:rPr>
                        <a:t>워크숍 설정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482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" sz="18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TEST_SIZE</a:t>
                      </a:r>
                      <a:endParaRPr lang="en" sz="1800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최종 평가용 데이터 비율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>
                          <a:latin typeface="+mn-ea"/>
                          <a:ea typeface="+mn-ea"/>
                        </a:rPr>
                        <a:t>20%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06096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*</a:t>
                      </a:r>
                      <a:r>
                        <a:rPr lang="en" sz="18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NUM_EPOCHS</a:t>
                      </a:r>
                      <a:endParaRPr lang="en" sz="1800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전체 학습 데이터를 반복해서 학습하는 최대 횟수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>
                          <a:latin typeface="+mn-ea"/>
                          <a:ea typeface="+mn-ea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30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*</a:t>
                      </a:r>
                      <a:r>
                        <a:rPr lang="en" sz="18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BATCH_SIZE</a:t>
                      </a:r>
                      <a:endParaRPr lang="en" sz="1800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한 번에 모델에 입력하는 이미지 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>
                          <a:latin typeface="+mn-ea"/>
                          <a:ea typeface="+mn-ea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46341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" sz="18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N_SPLITS</a:t>
                      </a:r>
                      <a:endParaRPr lang="en" sz="1800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>
                          <a:latin typeface="+mn-ea"/>
                          <a:ea typeface="+mn-ea"/>
                        </a:rPr>
                        <a:t>교차검증에서 데이터를 나누는 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0988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*</a:t>
                      </a:r>
                      <a:r>
                        <a:rPr lang="en" sz="18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IMAGE_SIZE</a:t>
                      </a:r>
                      <a:endParaRPr lang="en" sz="1800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>
                          <a:latin typeface="+mn-ea"/>
                          <a:ea typeface="+mn-ea"/>
                        </a:rPr>
                        <a:t>모델에 입력되는 이미지 크기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>
                          <a:latin typeface="+mn-ea"/>
                          <a:ea typeface="+mn-ea"/>
                        </a:rPr>
                        <a:t>256 × 384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9420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*</a:t>
                      </a:r>
                      <a:r>
                        <a:rPr lang="en" sz="1800" b="1" dirty="0">
                          <a:solidFill>
                            <a:srgbClr val="00B050"/>
                          </a:solidFill>
                          <a:latin typeface="+mn-ea"/>
                          <a:ea typeface="+mn-ea"/>
                        </a:rPr>
                        <a:t>LEARNING RATE</a:t>
                      </a:r>
                      <a:endParaRPr lang="en" sz="1800" dirty="0">
                        <a:solidFill>
                          <a:srgbClr val="00B05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>
                          <a:latin typeface="+mn-ea"/>
                          <a:ea typeface="+mn-ea"/>
                        </a:rPr>
                        <a:t>모델이 한 번에 얼마나 크게 학습할지 결정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>
                          <a:latin typeface="+mn-ea"/>
                          <a:ea typeface="+mn-ea"/>
                        </a:rPr>
                        <a:t>0.0001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3541413"/>
                  </a:ext>
                </a:extLst>
              </a:tr>
            </a:tbl>
          </a:graphicData>
        </a:graphic>
      </p:graphicFrame>
      <p:sp>
        <p:nvSpPr>
          <p:cNvPr id="31" name="직사각형 30">
            <a:extLst>
              <a:ext uri="{FF2B5EF4-FFF2-40B4-BE49-F238E27FC236}">
                <a16:creationId xmlns:a16="http://schemas.microsoft.com/office/drawing/2014/main" id="{209109F4-9621-344A-8F65-637B317345B1}"/>
              </a:ext>
            </a:extLst>
          </p:cNvPr>
          <p:cNvSpPr/>
          <p:nvPr/>
        </p:nvSpPr>
        <p:spPr>
          <a:xfrm>
            <a:off x="2545819" y="5614830"/>
            <a:ext cx="63155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b="1" dirty="0">
                <a:solidFill>
                  <a:srgbClr val="00B050"/>
                </a:solidFill>
              </a:rPr>
              <a:t>Hyperparameter</a:t>
            </a:r>
            <a:r>
              <a:rPr lang="en-US" altLang="ko-KR" sz="1600" b="1" dirty="0">
                <a:solidFill>
                  <a:srgbClr val="00B050"/>
                </a:solidFill>
              </a:rPr>
              <a:t>(</a:t>
            </a:r>
            <a:r>
              <a:rPr lang="ko-KR" altLang="en-US" sz="1600" b="1" dirty="0">
                <a:solidFill>
                  <a:srgbClr val="00B050"/>
                </a:solidFill>
              </a:rPr>
              <a:t>*</a:t>
            </a:r>
            <a:r>
              <a:rPr lang="en-US" altLang="ko-KR" sz="1600" b="1" dirty="0">
                <a:solidFill>
                  <a:srgbClr val="00B050"/>
                </a:solidFill>
              </a:rPr>
              <a:t>)</a:t>
            </a:r>
            <a:br>
              <a:rPr lang="en" altLang="ko-KR" sz="1600" dirty="0"/>
            </a:br>
            <a:r>
              <a:rPr lang="en" altLang="ko-KR" sz="1600" dirty="0"/>
              <a:t>AI</a:t>
            </a:r>
            <a:r>
              <a:rPr lang="ko-KR" altLang="en-US" sz="1600" dirty="0"/>
              <a:t>가 학습을 시작하기 전에 사람이 미리 정하는 </a:t>
            </a:r>
            <a:r>
              <a:rPr lang="ko-KR" altLang="en-US" sz="1600" dirty="0" err="1"/>
              <a:t>설정값</a:t>
            </a:r>
            <a:endParaRPr lang="en-US" altLang="ko-K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b="1" dirty="0"/>
              <a:t>Parameter</a:t>
            </a:r>
            <a:br>
              <a:rPr lang="en" altLang="ko-KR" sz="1600" dirty="0"/>
            </a:br>
            <a:r>
              <a:rPr lang="en" altLang="ko-KR" sz="1600" dirty="0"/>
              <a:t>AI</a:t>
            </a:r>
            <a:r>
              <a:rPr lang="ko-KR" altLang="en-US" sz="1600" dirty="0"/>
              <a:t>가 학습하면서 스스로 조정하는 값 </a:t>
            </a:r>
            <a:r>
              <a:rPr lang="en-US" altLang="ko-KR" sz="1600" dirty="0"/>
              <a:t>(</a:t>
            </a:r>
            <a:r>
              <a:rPr lang="ko-KR" altLang="en-US" sz="1600" dirty="0"/>
              <a:t>예</a:t>
            </a:r>
            <a:r>
              <a:rPr lang="en-US" altLang="ko-KR" sz="1600" dirty="0"/>
              <a:t>: </a:t>
            </a:r>
            <a:r>
              <a:rPr lang="ko-KR" altLang="en-US" sz="1600" dirty="0"/>
              <a:t>가중치</a:t>
            </a:r>
            <a:r>
              <a:rPr lang="en-US" altLang="ko-KR" sz="1600" dirty="0"/>
              <a:t>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2809133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402738-B90D-E346-8D74-C3C96C879BA5}"/>
              </a:ext>
            </a:extLst>
          </p:cNvPr>
          <p:cNvSpPr txBox="1"/>
          <p:nvPr/>
        </p:nvSpPr>
        <p:spPr>
          <a:xfrm>
            <a:off x="385010" y="208547"/>
            <a:ext cx="8326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" altLang="ko-KR" sz="2000" b="1" dirty="0"/>
              <a:t>Q. AI</a:t>
            </a:r>
            <a:r>
              <a:rPr kumimoji="1" lang="ko-KR" altLang="en-US" sz="2000" b="1" dirty="0"/>
              <a:t>는 이미지를 한 번에 몇 장씩</a:t>
            </a:r>
            <a:r>
              <a:rPr kumimoji="1" lang="en-US" altLang="ko-KR" sz="2000" b="1" dirty="0"/>
              <a:t>, </a:t>
            </a:r>
            <a:r>
              <a:rPr kumimoji="1" lang="ko-KR" altLang="en-US" sz="2000" b="1" dirty="0"/>
              <a:t>몇 번 반복해서 학습할까</a:t>
            </a:r>
            <a:r>
              <a:rPr kumimoji="1" lang="en-US" altLang="ko-KR" sz="2000" b="1" dirty="0"/>
              <a:t>?</a:t>
            </a:r>
            <a:endParaRPr kumimoji="1" lang="ko-KR" altLang="en-US" sz="20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0C43A29-941C-BE4A-A65B-DF2E781EA82B}"/>
              </a:ext>
            </a:extLst>
          </p:cNvPr>
          <p:cNvSpPr/>
          <p:nvPr/>
        </p:nvSpPr>
        <p:spPr>
          <a:xfrm>
            <a:off x="6933801" y="1292469"/>
            <a:ext cx="269507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  <a:latin typeface="+mj-ea"/>
                <a:ea typeface="+mj-ea"/>
              </a:rPr>
              <a:t>NUM_EPOCHS = 30</a:t>
            </a:r>
            <a:endParaRPr lang="en-US" altLang="ko-KR" b="1" dirty="0">
              <a:solidFill>
                <a:srgbClr val="00B050"/>
              </a:solidFill>
              <a:latin typeface="+mj-ea"/>
              <a:ea typeface="+mj-ea"/>
            </a:endParaRPr>
          </a:p>
          <a:p>
            <a:r>
              <a:rPr lang="en" altLang="ko-KR" b="1" dirty="0">
                <a:solidFill>
                  <a:srgbClr val="00B050"/>
                </a:solidFill>
                <a:latin typeface="+mj-ea"/>
                <a:ea typeface="+mj-ea"/>
              </a:rPr>
              <a:t>BATCH_SIZE = 16</a:t>
            </a:r>
            <a:endParaRPr lang="ko-KR" altLang="en-US" b="1" dirty="0">
              <a:solidFill>
                <a:srgbClr val="00B050"/>
              </a:solidFill>
              <a:latin typeface="+mj-ea"/>
              <a:ea typeface="+mj-ea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0B43172B-B6F6-F545-BD22-4509E3B1F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60433"/>
              </p:ext>
            </p:extLst>
          </p:nvPr>
        </p:nvGraphicFramePr>
        <p:xfrm>
          <a:off x="2316317" y="1492405"/>
          <a:ext cx="1032041" cy="43889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041">
                  <a:extLst>
                    <a:ext uri="{9D8B030D-6E8A-4147-A177-3AD203B41FA5}">
                      <a16:colId xmlns:a16="http://schemas.microsoft.com/office/drawing/2014/main" val="4004038708"/>
                    </a:ext>
                  </a:extLst>
                </a:gridCol>
              </a:tblGrid>
              <a:tr h="3376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043844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34" charset="-127"/>
                          <a:cs typeface="+mn-cs"/>
                        </a:rPr>
                        <a:t>16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6439703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34" charset="-127"/>
                          <a:cs typeface="+mn-cs"/>
                        </a:rPr>
                        <a:t>16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1696058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34" charset="-127"/>
                          <a:cs typeface="+mn-cs"/>
                        </a:rPr>
                        <a:t>16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8647729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34" charset="-127"/>
                          <a:cs typeface="+mn-cs"/>
                        </a:rPr>
                        <a:t>16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643385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34" charset="-127"/>
                          <a:cs typeface="+mn-cs"/>
                        </a:rPr>
                        <a:t>16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2295708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34" charset="-127"/>
                          <a:cs typeface="+mn-cs"/>
                        </a:rPr>
                        <a:t>16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2397649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34" charset="-127"/>
                          <a:cs typeface="+mn-cs"/>
                        </a:rPr>
                        <a:t>16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1738973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34" charset="-127"/>
                          <a:cs typeface="+mn-cs"/>
                        </a:rPr>
                        <a:t>16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657631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34" charset="-127"/>
                          <a:cs typeface="+mn-cs"/>
                        </a:rPr>
                        <a:t>16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3873018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34" charset="-127"/>
                          <a:cs typeface="+mn-cs"/>
                        </a:rPr>
                        <a:t>16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1567357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160051"/>
                  </a:ext>
                </a:extLst>
              </a:tr>
              <a:tr h="337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54907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C6E9DEF-6C02-2840-AB5F-9412721518D9}"/>
              </a:ext>
            </a:extLst>
          </p:cNvPr>
          <p:cNvSpPr txBox="1"/>
          <p:nvPr/>
        </p:nvSpPr>
        <p:spPr>
          <a:xfrm>
            <a:off x="4778861" y="2790368"/>
            <a:ext cx="7224717" cy="2664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b="1" dirty="0">
                <a:solidFill>
                  <a:schemeClr val="accent1"/>
                </a:solidFill>
                <a:latin typeface="+mn-ea"/>
              </a:rPr>
              <a:t>Epoch:</a:t>
            </a:r>
            <a:r>
              <a:rPr lang="en" altLang="ko-KR" sz="2000" dirty="0">
                <a:solidFill>
                  <a:schemeClr val="accent1"/>
                </a:solidFill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전체 학습 데이터를 몇 번 반복해서 볼 것인가</a:t>
            </a:r>
            <a:endParaRPr lang="en-US" altLang="ko-KR" sz="20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b="1" dirty="0">
                <a:solidFill>
                  <a:schemeClr val="accent1"/>
                </a:solidFill>
                <a:latin typeface="+mn-ea"/>
              </a:rPr>
              <a:t>Batch size:</a:t>
            </a:r>
            <a:r>
              <a:rPr lang="en" altLang="ko-KR" sz="2000" dirty="0">
                <a:solidFill>
                  <a:schemeClr val="accent1"/>
                </a:solidFill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이미지를 한 번에 몇 장씩 학습할 것인가</a:t>
            </a:r>
            <a:endParaRPr lang="en-US" altLang="ko-KR" sz="2000" dirty="0">
              <a:latin typeface="+mn-ea"/>
            </a:endParaRPr>
          </a:p>
          <a:p>
            <a:pPr marL="411163">
              <a:lnSpc>
                <a:spcPct val="150000"/>
              </a:lnSpc>
            </a:pPr>
            <a:r>
              <a:rPr lang="en-US" altLang="ko-KR" dirty="0"/>
              <a:t>-</a:t>
            </a:r>
            <a:r>
              <a:rPr lang="en" altLang="ko-KR" dirty="0"/>
              <a:t> GPU </a:t>
            </a:r>
            <a:r>
              <a:rPr lang="ko-KR" altLang="en-US" dirty="0"/>
              <a:t>메모리 한계 때문에 이미지를 </a:t>
            </a:r>
            <a:r>
              <a:rPr lang="ko-KR" altLang="en-US" b="1" dirty="0"/>
              <a:t>여러 묶음으로 나누어 학습</a:t>
            </a:r>
            <a:br>
              <a:rPr lang="ko-KR" altLang="en-US" dirty="0"/>
            </a:b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b="1" dirty="0"/>
              <a:t>8, 16, 32</a:t>
            </a:r>
            <a:r>
              <a:rPr lang="ko-KR" altLang="en-US" dirty="0"/>
              <a:t> 등 주로 </a:t>
            </a:r>
            <a:r>
              <a:rPr lang="en-US" altLang="ko-KR" dirty="0"/>
              <a:t>2</a:t>
            </a:r>
            <a:r>
              <a:rPr lang="ko-KR" altLang="en-US" dirty="0"/>
              <a:t>의 거듭제곱 단위를 사용</a:t>
            </a:r>
            <a:br>
              <a:rPr lang="ko-KR" altLang="en-US" dirty="0"/>
            </a:br>
            <a:r>
              <a:rPr lang="en-US" altLang="ko-KR" dirty="0"/>
              <a:t>-</a:t>
            </a:r>
            <a:r>
              <a:rPr lang="ko-KR" altLang="en-US" dirty="0"/>
              <a:t> 이번 실습에서는 </a:t>
            </a:r>
            <a:r>
              <a:rPr lang="en" altLang="ko-KR" b="1" dirty="0"/>
              <a:t>Batch size = 16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b="1" dirty="0">
                <a:solidFill>
                  <a:schemeClr val="accent1"/>
                </a:solidFill>
                <a:latin typeface="+mn-ea"/>
              </a:rPr>
              <a:t>Iteration:</a:t>
            </a:r>
            <a:r>
              <a:rPr lang="en" altLang="ko-KR" sz="2000" dirty="0">
                <a:solidFill>
                  <a:schemeClr val="accent1"/>
                </a:solidFill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하나의 </a:t>
            </a:r>
            <a:r>
              <a:rPr lang="en" altLang="ko-KR" sz="2000" dirty="0">
                <a:latin typeface="+mn-ea"/>
              </a:rPr>
              <a:t>batch</a:t>
            </a:r>
            <a:r>
              <a:rPr lang="ko-KR" altLang="en-US" sz="2000" dirty="0" err="1">
                <a:latin typeface="+mn-ea"/>
              </a:rPr>
              <a:t>를한</a:t>
            </a:r>
            <a:r>
              <a:rPr lang="ko-KR" altLang="en-US" sz="2000" dirty="0">
                <a:latin typeface="+mn-ea"/>
              </a:rPr>
              <a:t> 번 학습하는 과정</a:t>
            </a:r>
            <a:endParaRPr kumimoji="1" lang="en-US" altLang="ko-KR" sz="2000" dirty="0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EB5CE64-AF28-DC48-967A-955F52FBA736}"/>
              </a:ext>
            </a:extLst>
          </p:cNvPr>
          <p:cNvSpPr/>
          <p:nvPr/>
        </p:nvSpPr>
        <p:spPr>
          <a:xfrm>
            <a:off x="1775797" y="923137"/>
            <a:ext cx="2113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ko-KR" altLang="en-US" b="1" dirty="0">
                <a:solidFill>
                  <a:schemeClr val="accent1"/>
                </a:solidFill>
              </a:rPr>
              <a:t>학습 이미지 </a:t>
            </a:r>
            <a:r>
              <a:rPr kumimoji="1" lang="en-US" altLang="ko-KR" b="1" dirty="0">
                <a:solidFill>
                  <a:schemeClr val="accent1"/>
                </a:solidFill>
              </a:rPr>
              <a:t>200</a:t>
            </a:r>
            <a:r>
              <a:rPr kumimoji="1" lang="ko-KR" altLang="en-US" b="1" dirty="0">
                <a:solidFill>
                  <a:schemeClr val="accent1"/>
                </a:solidFill>
              </a:rPr>
              <a:t>장</a:t>
            </a:r>
            <a:endParaRPr kumimoji="1" lang="en-US" altLang="ko-KR" b="1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ED7BE9-FCB0-954A-9C8F-70BE4BE0B416}"/>
              </a:ext>
            </a:extLst>
          </p:cNvPr>
          <p:cNvSpPr txBox="1"/>
          <p:nvPr/>
        </p:nvSpPr>
        <p:spPr>
          <a:xfrm>
            <a:off x="4102306" y="1461286"/>
            <a:ext cx="1745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b="1" dirty="0">
                <a:solidFill>
                  <a:schemeClr val="accent1"/>
                </a:solidFill>
              </a:rPr>
              <a:t>Batch size=16</a:t>
            </a:r>
            <a:endParaRPr kumimoji="1"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왼쪽 중괄호[L] 11">
            <a:extLst>
              <a:ext uri="{FF2B5EF4-FFF2-40B4-BE49-F238E27FC236}">
                <a16:creationId xmlns:a16="http://schemas.microsoft.com/office/drawing/2014/main" id="{D4E4002B-85CF-6D4E-B321-96890A53DB76}"/>
              </a:ext>
            </a:extLst>
          </p:cNvPr>
          <p:cNvSpPr/>
          <p:nvPr/>
        </p:nvSpPr>
        <p:spPr>
          <a:xfrm>
            <a:off x="3436574" y="1492405"/>
            <a:ext cx="577516" cy="307095"/>
          </a:xfrm>
          <a:prstGeom prst="leftBrace">
            <a:avLst/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3" name="왼쪽 중괄호[L] 12">
            <a:extLst>
              <a:ext uri="{FF2B5EF4-FFF2-40B4-BE49-F238E27FC236}">
                <a16:creationId xmlns:a16="http://schemas.microsoft.com/office/drawing/2014/main" id="{F9DD00EA-E64D-3E41-BAE2-629CA672CDEB}"/>
              </a:ext>
            </a:extLst>
          </p:cNvPr>
          <p:cNvSpPr/>
          <p:nvPr/>
        </p:nvSpPr>
        <p:spPr>
          <a:xfrm>
            <a:off x="1575725" y="1419908"/>
            <a:ext cx="596619" cy="4458046"/>
          </a:xfrm>
          <a:prstGeom prst="leftBrace">
            <a:avLst/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E04D4A-3621-854A-AAE8-DD97D5F93AB3}"/>
              </a:ext>
            </a:extLst>
          </p:cNvPr>
          <p:cNvSpPr txBox="1"/>
          <p:nvPr/>
        </p:nvSpPr>
        <p:spPr>
          <a:xfrm>
            <a:off x="119004" y="3502210"/>
            <a:ext cx="1745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b="1" dirty="0">
                <a:solidFill>
                  <a:schemeClr val="accent1"/>
                </a:solidFill>
              </a:rPr>
              <a:t>Iteration=13</a:t>
            </a:r>
            <a:endParaRPr kumimoji="1"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15" name="오른쪽 화살표[R] 14">
            <a:extLst>
              <a:ext uri="{FF2B5EF4-FFF2-40B4-BE49-F238E27FC236}">
                <a16:creationId xmlns:a16="http://schemas.microsoft.com/office/drawing/2014/main" id="{DC443BDB-D14B-9A4C-B7EB-275C000707FF}"/>
              </a:ext>
            </a:extLst>
          </p:cNvPr>
          <p:cNvSpPr/>
          <p:nvPr/>
        </p:nvSpPr>
        <p:spPr>
          <a:xfrm rot="5400000">
            <a:off x="2691343" y="5987323"/>
            <a:ext cx="407636" cy="497305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1B1E25-EDB9-8940-BC5F-7E4E390A2C6E}"/>
              </a:ext>
            </a:extLst>
          </p:cNvPr>
          <p:cNvSpPr txBox="1"/>
          <p:nvPr/>
        </p:nvSpPr>
        <p:spPr>
          <a:xfrm>
            <a:off x="2360147" y="6457094"/>
            <a:ext cx="1745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b="1" dirty="0">
                <a:solidFill>
                  <a:schemeClr val="accent1"/>
                </a:solidFill>
              </a:rPr>
              <a:t>+ 1 epoch</a:t>
            </a:r>
            <a:endParaRPr kumimoji="1" lang="ko-KR" alt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3838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E690D130-6E77-4C4D-96A2-A4C8A00BD98A}"/>
              </a:ext>
            </a:extLst>
          </p:cNvPr>
          <p:cNvSpPr/>
          <p:nvPr/>
        </p:nvSpPr>
        <p:spPr>
          <a:xfrm>
            <a:off x="442875" y="420924"/>
            <a:ext cx="424186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>
                <a:latin typeface="+mn-ea"/>
                <a:cs typeface="Noto Sans CJK KR" pitchFamily="34" charset="-120"/>
              </a:rPr>
              <a:t>2. </a:t>
            </a:r>
            <a:r>
              <a:rPr lang="en-US" altLang="ko-KR" sz="2500" b="1" dirty="0" err="1">
                <a:latin typeface="+mn-ea"/>
                <a:cs typeface="Noto Sans CJK KR" pitchFamily="34" charset="-120"/>
              </a:rPr>
              <a:t>재현성</a:t>
            </a:r>
            <a:r>
              <a:rPr lang="en-US" altLang="ko-KR" sz="2500" b="1" dirty="0">
                <a:latin typeface="+mn-ea"/>
                <a:cs typeface="Noto Sans CJK KR" pitchFamily="34" charset="-120"/>
              </a:rPr>
              <a:t> </a:t>
            </a:r>
            <a:r>
              <a:rPr lang="en-US" altLang="ko-KR" sz="2500" b="1" dirty="0" err="1">
                <a:latin typeface="+mn-ea"/>
                <a:cs typeface="Noto Sans CJK KR" pitchFamily="34" charset="-120"/>
              </a:rPr>
              <a:t>설정</a:t>
            </a:r>
            <a:r>
              <a:rPr lang="en-US" altLang="ko-KR" sz="2500" b="1" dirty="0">
                <a:latin typeface="+mn-ea"/>
                <a:cs typeface="Noto Sans CJK KR" pitchFamily="34" charset="-120"/>
              </a:rPr>
              <a:t> </a:t>
            </a:r>
            <a:r>
              <a:rPr lang="ko-KR" altLang="en-US" sz="2500" b="1" dirty="0">
                <a:latin typeface="+mn-ea"/>
                <a:cs typeface="Noto Sans CJK KR" pitchFamily="34" charset="-120"/>
              </a:rPr>
              <a:t>및 </a:t>
            </a:r>
            <a:r>
              <a:rPr lang="en-US" altLang="ko-KR" sz="2500" b="1" dirty="0">
                <a:latin typeface="+mn-ea"/>
                <a:cs typeface="Noto Sans CJK KR" pitchFamily="34" charset="-120"/>
              </a:rPr>
              <a:t>GPU </a:t>
            </a:r>
            <a:r>
              <a:rPr lang="ko-KR" altLang="en-US" sz="2500" b="1" dirty="0">
                <a:latin typeface="+mn-ea"/>
                <a:cs typeface="Noto Sans CJK KR" pitchFamily="34" charset="-120"/>
              </a:rPr>
              <a:t>확인</a:t>
            </a:r>
            <a:endParaRPr lang="en-US" altLang="ko-KR" sz="25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9125963-881B-8841-AC25-56AF1420A05E}"/>
              </a:ext>
            </a:extLst>
          </p:cNvPr>
          <p:cNvSpPr/>
          <p:nvPr/>
        </p:nvSpPr>
        <p:spPr>
          <a:xfrm>
            <a:off x="2053389" y="5407307"/>
            <a:ext cx="1989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  <a:latin typeface="+mn-ea"/>
              </a:rPr>
              <a:t>SEED = 42</a:t>
            </a:r>
          </a:p>
          <a:p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set_seed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(SEED)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8AD1AA7-8668-6B49-8217-927370EC8A64}"/>
              </a:ext>
            </a:extLst>
          </p:cNvPr>
          <p:cNvSpPr/>
          <p:nvPr/>
        </p:nvSpPr>
        <p:spPr>
          <a:xfrm>
            <a:off x="7440384" y="3327152"/>
            <a:ext cx="41772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device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 = </a:t>
            </a:r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torch.device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("</a:t>
            </a:r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cuda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" </a:t>
            </a:r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if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 </a:t>
            </a:r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torch.cuda.is_available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() </a:t>
            </a:r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else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 "</a:t>
            </a:r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cpu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")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1262665-9297-A349-85E6-9441BF19B7D5}"/>
              </a:ext>
            </a:extLst>
          </p:cNvPr>
          <p:cNvSpPr/>
          <p:nvPr/>
        </p:nvSpPr>
        <p:spPr>
          <a:xfrm>
            <a:off x="442875" y="1596676"/>
            <a:ext cx="548259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ko-KR" altLang="en-US" sz="2400" b="1" dirty="0">
                <a:latin typeface="+mn-ea"/>
              </a:rPr>
              <a:t>① 같은 조건에서 다시 실험하기</a:t>
            </a:r>
            <a:r>
              <a:rPr lang="en-US" altLang="ko-KR" sz="2400" b="1" dirty="0">
                <a:latin typeface="+mn-ea"/>
              </a:rPr>
              <a:t>-SEED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79E5F99-F989-5248-A2D2-447A1E751D7B}"/>
              </a:ext>
            </a:extLst>
          </p:cNvPr>
          <p:cNvSpPr/>
          <p:nvPr/>
        </p:nvSpPr>
        <p:spPr>
          <a:xfrm>
            <a:off x="7118635" y="1596676"/>
            <a:ext cx="4621778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ko-KR" altLang="en-US" sz="2400" b="1" dirty="0">
                <a:latin typeface="+mn-ea"/>
              </a:rPr>
              <a:t>② 학습에 사용할 </a:t>
            </a:r>
            <a:r>
              <a:rPr lang="ko-KR" altLang="en-US" sz="2400" b="1" dirty="0" err="1">
                <a:latin typeface="+mn-ea"/>
              </a:rPr>
              <a:t>연산장치</a:t>
            </a:r>
            <a:r>
              <a:rPr lang="ko-KR" altLang="en-US" sz="2400" b="1" dirty="0">
                <a:latin typeface="+mn-ea"/>
              </a:rPr>
              <a:t> 선택</a:t>
            </a:r>
          </a:p>
        </p:txBody>
      </p:sp>
      <p:sp>
        <p:nvSpPr>
          <p:cNvPr id="10" name="모서리가 둥근 직사각형 9">
            <a:extLst>
              <a:ext uri="{FF2B5EF4-FFF2-40B4-BE49-F238E27FC236}">
                <a16:creationId xmlns:a16="http://schemas.microsoft.com/office/drawing/2014/main" id="{A0635E1E-E3D7-1347-BA8C-F0C64443AD6E}"/>
              </a:ext>
            </a:extLst>
          </p:cNvPr>
          <p:cNvSpPr/>
          <p:nvPr/>
        </p:nvSpPr>
        <p:spPr>
          <a:xfrm>
            <a:off x="192505" y="2229849"/>
            <a:ext cx="6267516" cy="410678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</a:endParaRPr>
          </a:p>
        </p:txBody>
      </p:sp>
      <p:sp>
        <p:nvSpPr>
          <p:cNvPr id="11" name="모서리가 둥근 직사각형 10">
            <a:extLst>
              <a:ext uri="{FF2B5EF4-FFF2-40B4-BE49-F238E27FC236}">
                <a16:creationId xmlns:a16="http://schemas.microsoft.com/office/drawing/2014/main" id="{D3037D5B-2C9A-214C-91D5-5CAA041BA344}"/>
              </a:ext>
            </a:extLst>
          </p:cNvPr>
          <p:cNvSpPr/>
          <p:nvPr/>
        </p:nvSpPr>
        <p:spPr>
          <a:xfrm>
            <a:off x="7122695" y="2229850"/>
            <a:ext cx="4812631" cy="2117562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3E01E03-D98D-0842-95C2-72C1334B26F2}"/>
              </a:ext>
            </a:extLst>
          </p:cNvPr>
          <p:cNvSpPr/>
          <p:nvPr/>
        </p:nvSpPr>
        <p:spPr>
          <a:xfrm>
            <a:off x="7419113" y="2572865"/>
            <a:ext cx="4516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dirty="0">
                <a:latin typeface="+mn-ea"/>
              </a:rPr>
              <a:t>GPU </a:t>
            </a:r>
            <a:r>
              <a:rPr lang="ko-KR" altLang="en-US" dirty="0">
                <a:latin typeface="+mn-ea"/>
              </a:rPr>
              <a:t>사용 가능 → </a:t>
            </a:r>
            <a:r>
              <a:rPr lang="en" altLang="ko-KR" dirty="0">
                <a:latin typeface="+mn-ea"/>
              </a:rPr>
              <a:t>GPU(CUDA)</a:t>
            </a:r>
            <a:r>
              <a:rPr lang="ko-KR" altLang="en-US" dirty="0">
                <a:latin typeface="+mn-ea"/>
              </a:rPr>
              <a:t>로 학습</a:t>
            </a:r>
            <a:br>
              <a:rPr lang="ko-KR" altLang="en-US" dirty="0">
                <a:latin typeface="+mn-ea"/>
              </a:rPr>
            </a:br>
            <a:r>
              <a:rPr lang="en" altLang="ko-KR" dirty="0">
                <a:latin typeface="+mn-ea"/>
              </a:rPr>
              <a:t>GPU </a:t>
            </a:r>
            <a:r>
              <a:rPr lang="ko-KR" altLang="en-US" dirty="0">
                <a:latin typeface="+mn-ea"/>
              </a:rPr>
              <a:t>사용 불가 → </a:t>
            </a:r>
            <a:r>
              <a:rPr lang="en" altLang="ko-KR" dirty="0">
                <a:latin typeface="+mn-ea"/>
              </a:rPr>
              <a:t>CPU</a:t>
            </a:r>
            <a:r>
              <a:rPr lang="ko-KR" altLang="en-US" dirty="0">
                <a:latin typeface="+mn-ea"/>
              </a:rPr>
              <a:t>로 학습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3B9CB4F-991B-5843-86D0-069906861DC2}"/>
              </a:ext>
            </a:extLst>
          </p:cNvPr>
          <p:cNvSpPr/>
          <p:nvPr/>
        </p:nvSpPr>
        <p:spPr>
          <a:xfrm>
            <a:off x="290697" y="2737733"/>
            <a:ext cx="616932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+mn-ea"/>
              </a:rPr>
              <a:t>딥러닝</a:t>
            </a:r>
            <a:r>
              <a:rPr lang="ko-KR" altLang="en-US" dirty="0">
                <a:latin typeface="+mn-ea"/>
              </a:rPr>
              <a:t> 학습에는 </a:t>
            </a:r>
            <a:r>
              <a:rPr lang="ko-KR" altLang="en-US" b="1" dirty="0">
                <a:latin typeface="+mn-ea"/>
              </a:rPr>
              <a:t>무작위 과정</a:t>
            </a:r>
            <a:r>
              <a:rPr lang="ko-KR" altLang="en-US" dirty="0">
                <a:latin typeface="+mn-ea"/>
              </a:rPr>
              <a:t>이 포함됨</a:t>
            </a:r>
            <a:endParaRPr lang="en-US" altLang="ko-KR" dirty="0">
              <a:latin typeface="+mn-ea"/>
            </a:endParaRPr>
          </a:p>
          <a:p>
            <a:r>
              <a:rPr lang="en-US" altLang="ko-KR" dirty="0">
                <a:latin typeface="+mn-ea"/>
              </a:rPr>
              <a:t>	- </a:t>
            </a:r>
            <a:r>
              <a:rPr lang="ko-KR" altLang="en-US" dirty="0">
                <a:latin typeface="+mn-ea"/>
              </a:rPr>
              <a:t>데이터 섞기</a:t>
            </a:r>
            <a:endParaRPr lang="en-US" altLang="ko-KR" dirty="0">
              <a:latin typeface="+mn-ea"/>
            </a:endParaRPr>
          </a:p>
          <a:p>
            <a:r>
              <a:rPr lang="en-US" altLang="ko-KR" dirty="0">
                <a:latin typeface="+mn-ea"/>
              </a:rPr>
              <a:t>	- </a:t>
            </a:r>
            <a:r>
              <a:rPr lang="ko-KR" altLang="en-US" dirty="0">
                <a:latin typeface="+mn-ea"/>
              </a:rPr>
              <a:t>모델 가중치 초기화</a:t>
            </a:r>
            <a:endParaRPr lang="en-US" altLang="ko-KR" dirty="0">
              <a:latin typeface="+mn-ea"/>
            </a:endParaRPr>
          </a:p>
          <a:p>
            <a:r>
              <a:rPr lang="en-US" altLang="ko-KR" dirty="0">
                <a:latin typeface="+mn-ea"/>
              </a:rPr>
              <a:t>	- </a:t>
            </a:r>
            <a:r>
              <a:rPr lang="ko-KR" altLang="en-US" dirty="0">
                <a:latin typeface="+mn-ea"/>
              </a:rPr>
              <a:t>데이터 증강 등 </a:t>
            </a:r>
            <a:endParaRPr lang="en-US" altLang="ko-KR" dirty="0">
              <a:latin typeface="+mn-ea"/>
            </a:endParaRPr>
          </a:p>
          <a:p>
            <a:endParaRPr lang="ko-KR" altLang="en-US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>
                <a:latin typeface="+mn-ea"/>
              </a:rPr>
              <a:t>SEED</a:t>
            </a:r>
            <a:r>
              <a:rPr lang="ko-KR" altLang="en-US" b="1" dirty="0" err="1">
                <a:latin typeface="+mn-ea"/>
              </a:rPr>
              <a:t>를</a:t>
            </a:r>
            <a:r>
              <a:rPr lang="ko-KR" altLang="en-US" b="1" dirty="0">
                <a:latin typeface="+mn-ea"/>
              </a:rPr>
              <a:t> 고정하면 같은 조건에서 실험을 반복하기 쉬움</a:t>
            </a:r>
            <a:r>
              <a:rPr lang="ko-KR" altLang="en-US" dirty="0">
                <a:latin typeface="+mn-ea"/>
              </a:rPr>
              <a:t> </a:t>
            </a:r>
            <a:endParaRPr lang="en-US" altLang="ko-KR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dirty="0">
              <a:latin typeface="+mn-ea"/>
            </a:endParaRPr>
          </a:p>
          <a:p>
            <a:r>
              <a:rPr lang="ko-KR" altLang="en-US" sz="2400" dirty="0">
                <a:solidFill>
                  <a:schemeClr val="accent1"/>
                </a:solidFill>
                <a:latin typeface="+mn-ea"/>
              </a:rPr>
              <a:t>→ </a:t>
            </a:r>
            <a:r>
              <a:rPr lang="ko-KR" altLang="en-US" sz="2400" b="1" dirty="0">
                <a:solidFill>
                  <a:schemeClr val="accent1"/>
                </a:solidFill>
                <a:latin typeface="+mn-ea"/>
              </a:rPr>
              <a:t>실험 결과의 </a:t>
            </a:r>
            <a:r>
              <a:rPr lang="ko-KR" altLang="en-US" sz="2400" b="1" dirty="0" err="1">
                <a:solidFill>
                  <a:schemeClr val="accent1"/>
                </a:solidFill>
                <a:latin typeface="+mn-ea"/>
              </a:rPr>
              <a:t>재현성과</a:t>
            </a:r>
            <a:r>
              <a:rPr lang="ko-KR" altLang="en-US" sz="2400" b="1" dirty="0">
                <a:solidFill>
                  <a:schemeClr val="accent1"/>
                </a:solidFill>
                <a:latin typeface="+mn-ea"/>
              </a:rPr>
              <a:t> 비교 가능성 확보</a:t>
            </a:r>
            <a:endParaRPr lang="ko-KR" altLang="en-US" sz="2400" dirty="0"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967353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모서리가 둥근 직사각형 11">
            <a:extLst>
              <a:ext uri="{FF2B5EF4-FFF2-40B4-BE49-F238E27FC236}">
                <a16:creationId xmlns:a16="http://schemas.microsoft.com/office/drawing/2014/main" id="{5C12CBB4-DAF5-174A-B1C0-08CB5BFB1630}"/>
              </a:ext>
            </a:extLst>
          </p:cNvPr>
          <p:cNvSpPr/>
          <p:nvPr/>
        </p:nvSpPr>
        <p:spPr>
          <a:xfrm>
            <a:off x="6334298" y="749769"/>
            <a:ext cx="5685906" cy="57942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63C8C4F-3FA2-EB4F-BE80-553DFB2DA9E7}"/>
              </a:ext>
            </a:extLst>
          </p:cNvPr>
          <p:cNvSpPr/>
          <p:nvPr/>
        </p:nvSpPr>
        <p:spPr>
          <a:xfrm>
            <a:off x="261354" y="272716"/>
            <a:ext cx="333296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>
                <a:latin typeface="+mn-ea"/>
              </a:rPr>
              <a:t>3. </a:t>
            </a:r>
            <a:r>
              <a:rPr lang="ko-KR" altLang="en-US" sz="2500" b="1" dirty="0">
                <a:latin typeface="+mn-ea"/>
              </a:rPr>
              <a:t>이미지 입력 전처리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D765A4C-B79A-2245-A106-420E290F6DE2}"/>
              </a:ext>
            </a:extLst>
          </p:cNvPr>
          <p:cNvSpPr/>
          <p:nvPr/>
        </p:nvSpPr>
        <p:spPr>
          <a:xfrm>
            <a:off x="467914" y="1503484"/>
            <a:ext cx="540718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모든 이미지를 </a:t>
            </a:r>
            <a:r>
              <a:rPr lang="en-US" altLang="ko-KR" b="1" dirty="0"/>
              <a:t>256 × 384</a:t>
            </a:r>
            <a:r>
              <a:rPr lang="ko-KR" altLang="en-US" dirty="0"/>
              <a:t> 크기로 통일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원본의 </a:t>
            </a:r>
            <a:r>
              <a:rPr lang="ko-KR" altLang="en-US" b="1" dirty="0"/>
              <a:t>가로세로 비율은 유지</a:t>
            </a:r>
            <a:r>
              <a:rPr lang="ko-KR" alt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남는 공간은 </a:t>
            </a:r>
            <a:r>
              <a:rPr lang="ko-KR" altLang="en-US" b="1" dirty="0"/>
              <a:t>검은색 </a:t>
            </a:r>
            <a:r>
              <a:rPr lang="en" altLang="ko-KR" b="1" dirty="0"/>
              <a:t>padding</a:t>
            </a:r>
            <a:r>
              <a:rPr lang="ko-KR" altLang="en-US" dirty="0" err="1"/>
              <a:t>으로</a:t>
            </a:r>
            <a:r>
              <a:rPr lang="ko-KR" altLang="en-US" dirty="0"/>
              <a:t> 채움 </a:t>
            </a:r>
          </a:p>
          <a:p>
            <a:r>
              <a:rPr lang="ko-KR" altLang="en-US" sz="2400" b="1" dirty="0"/>
              <a:t>    </a:t>
            </a:r>
            <a:r>
              <a:rPr lang="ko-KR" altLang="en-US" sz="2400" b="1" dirty="0">
                <a:solidFill>
                  <a:srgbClr val="0070C0"/>
                </a:solidFill>
              </a:rPr>
              <a:t>→ 표본 왜곡 방지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BD66F9D-7BF0-2345-818A-0D206BDD3003}"/>
              </a:ext>
            </a:extLst>
          </p:cNvPr>
          <p:cNvSpPr/>
          <p:nvPr/>
        </p:nvSpPr>
        <p:spPr>
          <a:xfrm>
            <a:off x="523025" y="790776"/>
            <a:ext cx="3577646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  <a:latin typeface="+mj-lt"/>
              </a:rPr>
              <a:t>① 비율 유지 </a:t>
            </a:r>
            <a:r>
              <a:rPr lang="en-US" altLang="ko-KR" sz="2400" b="1" dirty="0">
                <a:solidFill>
                  <a:srgbClr val="0070C0"/>
                </a:solidFill>
                <a:latin typeface="+mj-lt"/>
              </a:rPr>
              <a:t>+ </a:t>
            </a:r>
            <a:r>
              <a:rPr lang="en" altLang="ko-KR" sz="2400" b="1" dirty="0">
                <a:solidFill>
                  <a:srgbClr val="0070C0"/>
                </a:solidFill>
                <a:latin typeface="+mj-lt"/>
              </a:rPr>
              <a:t>Padding</a:t>
            </a:r>
            <a:endParaRPr lang="en" altLang="ko-KR" sz="24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6A69AEC-B70C-244F-AE56-36BF206C5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54" y="3047189"/>
            <a:ext cx="2278646" cy="32615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822C0C9-E52C-A346-BF25-92F4C8219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871" y="3392489"/>
            <a:ext cx="1704503" cy="25567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7BB9DE-2EA6-A742-AFBA-BDA1E91FC3A7}"/>
              </a:ext>
            </a:extLst>
          </p:cNvPr>
          <p:cNvSpPr txBox="1"/>
          <p:nvPr/>
        </p:nvSpPr>
        <p:spPr>
          <a:xfrm>
            <a:off x="3753554" y="6389775"/>
            <a:ext cx="1949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/>
              <a:t>256</a:t>
            </a:r>
            <a:r>
              <a:rPr kumimoji="1" lang="ko-KR" altLang="en-US" dirty="0"/>
              <a:t> </a:t>
            </a:r>
            <a:r>
              <a:rPr kumimoji="1" lang="en-US" altLang="ko-KR" dirty="0"/>
              <a:t>X 384 pixel</a:t>
            </a:r>
            <a:endParaRPr kumimoji="1"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EE6D6D-C1C2-9B40-9286-0FA4D6E43D81}"/>
              </a:ext>
            </a:extLst>
          </p:cNvPr>
          <p:cNvSpPr txBox="1"/>
          <p:nvPr/>
        </p:nvSpPr>
        <p:spPr>
          <a:xfrm>
            <a:off x="523025" y="6359375"/>
            <a:ext cx="1904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dirty="0"/>
              <a:t>663 × 949 pixel</a:t>
            </a:r>
            <a:endParaRPr kumimoji="1"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CB51AE-E370-CD4D-A583-0ED214956B18}"/>
              </a:ext>
            </a:extLst>
          </p:cNvPr>
          <p:cNvSpPr txBox="1"/>
          <p:nvPr/>
        </p:nvSpPr>
        <p:spPr>
          <a:xfrm>
            <a:off x="6527233" y="1126796"/>
            <a:ext cx="53605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ko-KR" b="1" dirty="0">
                <a:latin typeface="+mj-lt"/>
              </a:rPr>
              <a:t>Q1. </a:t>
            </a:r>
            <a:r>
              <a:rPr lang="ko-KR" altLang="en-US" b="1" dirty="0">
                <a:latin typeface="+mj-lt"/>
              </a:rPr>
              <a:t>왜 이미지 크기를 줄여서 학습하나요</a:t>
            </a:r>
            <a:r>
              <a:rPr lang="en-US" altLang="ko-KR" b="1" dirty="0">
                <a:latin typeface="+mj-lt"/>
              </a:rPr>
              <a:t>?</a:t>
            </a:r>
            <a:r>
              <a:rPr lang="ko-KR" altLang="en-US" dirty="0">
                <a:latin typeface="+mj-lt"/>
              </a:rPr>
              <a:t> </a:t>
            </a:r>
            <a:endParaRPr lang="en-US" altLang="ko-KR" dirty="0">
              <a:latin typeface="+mj-lt"/>
            </a:endParaRPr>
          </a:p>
          <a:p>
            <a:r>
              <a:rPr lang="ko-KR" altLang="en-US" sz="1500" dirty="0">
                <a:latin typeface="+mj-lt"/>
              </a:rPr>
              <a:t>→ </a:t>
            </a:r>
            <a:r>
              <a:rPr lang="ko-KR" altLang="en-US" sz="1500" dirty="0" err="1">
                <a:solidFill>
                  <a:srgbClr val="FF0000"/>
                </a:solidFill>
                <a:latin typeface="+mj-lt"/>
              </a:rPr>
              <a:t>계산량과</a:t>
            </a:r>
            <a:r>
              <a:rPr lang="ko-KR" altLang="en-US" sz="15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" altLang="ko-KR" sz="1500" dirty="0">
                <a:solidFill>
                  <a:srgbClr val="FF0000"/>
                </a:solidFill>
                <a:latin typeface="+mj-lt"/>
              </a:rPr>
              <a:t>GPU </a:t>
            </a:r>
            <a:r>
              <a:rPr lang="ko-KR" altLang="en-US" sz="1500" dirty="0">
                <a:solidFill>
                  <a:srgbClr val="FF0000"/>
                </a:solidFill>
                <a:latin typeface="+mj-lt"/>
              </a:rPr>
              <a:t>메모리 사용</a:t>
            </a:r>
            <a:r>
              <a:rPr lang="ko-KR" altLang="en-US" sz="1500" dirty="0">
                <a:latin typeface="+mj-lt"/>
              </a:rPr>
              <a:t>을 줄여 더 빠르고 효율적으로 학습하기 위해서입니다</a:t>
            </a:r>
            <a:r>
              <a:rPr lang="en-US" altLang="ko-KR" dirty="0">
                <a:latin typeface="+mj-lt"/>
              </a:rPr>
              <a:t>.</a:t>
            </a:r>
          </a:p>
          <a:p>
            <a:endParaRPr lang="en-US" altLang="ko-KR" dirty="0">
              <a:latin typeface="+mj-lt"/>
            </a:endParaRPr>
          </a:p>
          <a:p>
            <a:r>
              <a:rPr lang="en" altLang="ko-KR" b="1" dirty="0">
                <a:latin typeface="+mj-lt"/>
              </a:rPr>
              <a:t>Q. </a:t>
            </a:r>
            <a:r>
              <a:rPr lang="ko-KR" altLang="en-US" b="1" dirty="0">
                <a:latin typeface="+mj-lt"/>
              </a:rPr>
              <a:t>이미지 크기를 줄이면 정보가 사라져 분류 성능이 떨어지는 것 아닌가요</a:t>
            </a:r>
            <a:r>
              <a:rPr lang="en-US" altLang="ko-KR" b="1" dirty="0">
                <a:latin typeface="+mj-lt"/>
              </a:rPr>
              <a:t>?</a:t>
            </a:r>
          </a:p>
          <a:p>
            <a:r>
              <a:rPr lang="en" altLang="ko-KR" sz="1500" dirty="0">
                <a:latin typeface="+mj-lt"/>
              </a:rPr>
              <a:t>→ </a:t>
            </a:r>
            <a:r>
              <a:rPr lang="en" altLang="ko-KR" sz="1500" dirty="0">
                <a:solidFill>
                  <a:srgbClr val="FF0000"/>
                </a:solidFill>
                <a:latin typeface="+mj-lt"/>
              </a:rPr>
              <a:t>AI</a:t>
            </a:r>
            <a:r>
              <a:rPr lang="ko-KR" altLang="en-US" sz="1500" dirty="0">
                <a:solidFill>
                  <a:srgbClr val="FF0000"/>
                </a:solidFill>
                <a:latin typeface="+mj-lt"/>
              </a:rPr>
              <a:t>는 픽셀 값으로부터 색</a:t>
            </a:r>
            <a:r>
              <a:rPr lang="en-US" altLang="ko-KR" sz="15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ko-KR" altLang="en-US" sz="1500" dirty="0">
                <a:solidFill>
                  <a:srgbClr val="FF0000"/>
                </a:solidFill>
                <a:latin typeface="+mj-lt"/>
              </a:rPr>
              <a:t>윤곽</a:t>
            </a:r>
            <a:r>
              <a:rPr lang="en-US" altLang="ko-KR" sz="15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ko-KR" altLang="en-US" sz="1500" dirty="0">
                <a:solidFill>
                  <a:srgbClr val="FF0000"/>
                </a:solidFill>
                <a:latin typeface="+mj-lt"/>
              </a:rPr>
              <a:t>질감</a:t>
            </a:r>
            <a:r>
              <a:rPr lang="en-US" altLang="ko-KR" sz="15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ko-KR" altLang="en-US" sz="1500" dirty="0">
                <a:solidFill>
                  <a:srgbClr val="FF0000"/>
                </a:solidFill>
                <a:latin typeface="+mj-lt"/>
              </a:rPr>
              <a:t>형태 등의 패턴을 학습</a:t>
            </a:r>
            <a:r>
              <a:rPr lang="ko-KR" altLang="en-US" sz="1500" dirty="0">
                <a:latin typeface="+mj-lt"/>
              </a:rPr>
              <a:t>하므로</a:t>
            </a:r>
            <a:r>
              <a:rPr lang="en-US" altLang="ko-KR" sz="1500" dirty="0">
                <a:latin typeface="+mj-lt"/>
              </a:rPr>
              <a:t>, </a:t>
            </a:r>
            <a:r>
              <a:rPr lang="ko-KR" altLang="en-US" sz="1500" dirty="0">
                <a:latin typeface="+mj-lt"/>
              </a:rPr>
              <a:t>분류에 중요한 패턴이 유지되는 범위에서는 크기를 줄여도 반드시 성능이 떨어지는 것은 아닙니다</a:t>
            </a:r>
            <a:r>
              <a:rPr lang="en-US" altLang="ko-KR" sz="1500" dirty="0">
                <a:latin typeface="+mj-lt"/>
              </a:rPr>
              <a:t>.</a:t>
            </a:r>
          </a:p>
          <a:p>
            <a:endParaRPr lang="en-US" altLang="ko-KR" b="1" dirty="0">
              <a:latin typeface="+mj-lt"/>
            </a:endParaRPr>
          </a:p>
          <a:p>
            <a:r>
              <a:rPr lang="en" altLang="ko-KR" b="1" dirty="0">
                <a:latin typeface="+mj-lt"/>
              </a:rPr>
              <a:t>Q3. </a:t>
            </a:r>
            <a:r>
              <a:rPr lang="ko-KR" altLang="en-US" b="1" dirty="0">
                <a:latin typeface="+mj-lt"/>
              </a:rPr>
              <a:t>왜 이미지는 모두 같은 크기로 통일하나요</a:t>
            </a:r>
            <a:r>
              <a:rPr lang="en-US" altLang="ko-KR" b="1" dirty="0">
                <a:latin typeface="+mj-lt"/>
              </a:rPr>
              <a:t>?</a:t>
            </a:r>
          </a:p>
          <a:p>
            <a:r>
              <a:rPr lang="en" altLang="ko-KR" sz="1500" dirty="0">
                <a:latin typeface="+mj-lt"/>
              </a:rPr>
              <a:t>→ AI</a:t>
            </a:r>
            <a:r>
              <a:rPr lang="ko-KR" altLang="en-US" sz="1500" dirty="0">
                <a:latin typeface="+mj-lt"/>
              </a:rPr>
              <a:t>는 </a:t>
            </a:r>
            <a:r>
              <a:rPr lang="ko-KR" altLang="en-US" sz="1500" dirty="0">
                <a:solidFill>
                  <a:srgbClr val="FF0000"/>
                </a:solidFill>
                <a:latin typeface="+mj-lt"/>
              </a:rPr>
              <a:t>이미지를 픽셀 값으로 이루어진 숫자 배열로 계산</a:t>
            </a:r>
            <a:r>
              <a:rPr lang="ko-KR" altLang="en-US" sz="1500" dirty="0">
                <a:latin typeface="+mj-lt"/>
              </a:rPr>
              <a:t>하므로</a:t>
            </a:r>
            <a:r>
              <a:rPr lang="en-US" altLang="ko-KR" sz="1500" dirty="0">
                <a:latin typeface="+mj-lt"/>
              </a:rPr>
              <a:t>, </a:t>
            </a:r>
            <a:r>
              <a:rPr lang="ko-KR" altLang="en-US" sz="1500" dirty="0">
                <a:latin typeface="+mj-lt"/>
              </a:rPr>
              <a:t>여러 이미지를 동시에 계산하려면 배열의 가로</a:t>
            </a:r>
            <a:r>
              <a:rPr lang="en-US" altLang="ko-KR" sz="1500" dirty="0">
                <a:latin typeface="+mj-lt"/>
              </a:rPr>
              <a:t>·</a:t>
            </a:r>
            <a:r>
              <a:rPr lang="ko-KR" altLang="en-US" sz="1500" dirty="0">
                <a:latin typeface="+mj-lt"/>
              </a:rPr>
              <a:t>세로 크기를 같게 맞춰야 합니다</a:t>
            </a:r>
            <a:r>
              <a:rPr lang="en-US" altLang="ko-KR" sz="1500" dirty="0">
                <a:latin typeface="+mj-lt"/>
              </a:rPr>
              <a:t>.</a:t>
            </a:r>
          </a:p>
          <a:p>
            <a:endParaRPr lang="en-US" altLang="ko-KR" dirty="0">
              <a:latin typeface="+mj-lt"/>
            </a:endParaRPr>
          </a:p>
          <a:p>
            <a:r>
              <a:rPr lang="en" altLang="ko-KR" b="1" dirty="0">
                <a:latin typeface="+mj-lt"/>
              </a:rPr>
              <a:t>Q4. </a:t>
            </a:r>
            <a:r>
              <a:rPr lang="ko-KR" altLang="en-US" b="1" dirty="0">
                <a:latin typeface="+mj-lt"/>
              </a:rPr>
              <a:t>입력 이미지 크기는 마음대로 정해도 되나요</a:t>
            </a:r>
            <a:r>
              <a:rPr lang="en-US" altLang="ko-KR" b="1" dirty="0">
                <a:latin typeface="+mj-lt"/>
              </a:rPr>
              <a:t>?</a:t>
            </a:r>
          </a:p>
          <a:p>
            <a:r>
              <a:rPr lang="ko-KR" altLang="en-US" sz="1500" dirty="0">
                <a:latin typeface="+mj-lt"/>
              </a:rPr>
              <a:t>→ 정해진 정답은 없으며</a:t>
            </a:r>
            <a:r>
              <a:rPr lang="en-US" altLang="ko-KR" sz="1500" dirty="0">
                <a:latin typeface="+mj-lt"/>
              </a:rPr>
              <a:t>, </a:t>
            </a:r>
            <a:r>
              <a:rPr lang="ko-KR" altLang="en-US" sz="1500" dirty="0" err="1">
                <a:solidFill>
                  <a:srgbClr val="FF0000"/>
                </a:solidFill>
                <a:latin typeface="+mj-lt"/>
              </a:rPr>
              <a:t>사전학습된</a:t>
            </a:r>
            <a:r>
              <a:rPr lang="ko-KR" altLang="en-US" sz="1500" dirty="0">
                <a:solidFill>
                  <a:srgbClr val="FF0000"/>
                </a:solidFill>
                <a:latin typeface="+mj-lt"/>
              </a:rPr>
              <a:t> 모델이 처음 학습될 때 사용한 이미지 크기</a:t>
            </a:r>
            <a:r>
              <a:rPr lang="en-US" altLang="ko-KR" sz="1500" dirty="0">
                <a:latin typeface="+mj-lt"/>
              </a:rPr>
              <a:t>(</a:t>
            </a:r>
            <a:r>
              <a:rPr lang="ko-KR" altLang="en-US" sz="1500" dirty="0">
                <a:latin typeface="+mj-lt"/>
              </a:rPr>
              <a:t>예</a:t>
            </a:r>
            <a:r>
              <a:rPr lang="en-US" altLang="ko-KR" sz="1500" dirty="0">
                <a:latin typeface="+mj-lt"/>
              </a:rPr>
              <a:t>: </a:t>
            </a:r>
            <a:r>
              <a:rPr lang="en" altLang="ko-KR" sz="1500" dirty="0" err="1">
                <a:latin typeface="+mj-lt"/>
              </a:rPr>
              <a:t>ResNet</a:t>
            </a:r>
            <a:r>
              <a:rPr lang="en" altLang="ko-KR" sz="1500" dirty="0">
                <a:latin typeface="+mj-lt"/>
              </a:rPr>
              <a:t> 224×224)</a:t>
            </a:r>
            <a:r>
              <a:rPr lang="ko-KR" altLang="en-US" sz="1500" dirty="0" err="1">
                <a:latin typeface="+mj-lt"/>
              </a:rPr>
              <a:t>를</a:t>
            </a:r>
            <a:r>
              <a:rPr lang="ko-KR" altLang="en-US" sz="1500" dirty="0">
                <a:latin typeface="+mj-lt"/>
              </a:rPr>
              <a:t> 참고하여</a:t>
            </a:r>
            <a:r>
              <a:rPr lang="en-US" altLang="ko-KR" sz="1500" dirty="0">
                <a:latin typeface="+mj-lt"/>
              </a:rPr>
              <a:t>, </a:t>
            </a:r>
            <a:r>
              <a:rPr lang="ko-KR" altLang="en-US" sz="1500" dirty="0">
                <a:solidFill>
                  <a:srgbClr val="FF0000"/>
                </a:solidFill>
                <a:latin typeface="+mj-lt"/>
              </a:rPr>
              <a:t>이미지 비율</a:t>
            </a:r>
            <a:r>
              <a:rPr lang="en-US" altLang="ko-KR" sz="1500" dirty="0">
                <a:solidFill>
                  <a:srgbClr val="FF0000"/>
                </a:solidFill>
                <a:latin typeface="+mj-lt"/>
              </a:rPr>
              <a:t>·</a:t>
            </a:r>
            <a:r>
              <a:rPr lang="ko-KR" altLang="en-US" sz="1500" dirty="0">
                <a:solidFill>
                  <a:srgbClr val="FF0000"/>
                </a:solidFill>
                <a:latin typeface="+mj-lt"/>
              </a:rPr>
              <a:t>필요한 </a:t>
            </a:r>
            <a:r>
              <a:rPr lang="ko-KR" altLang="en-US" sz="1500" dirty="0" err="1">
                <a:solidFill>
                  <a:srgbClr val="FF0000"/>
                </a:solidFill>
                <a:latin typeface="+mj-lt"/>
              </a:rPr>
              <a:t>세부정보</a:t>
            </a:r>
            <a:r>
              <a:rPr lang="en-US" altLang="ko-KR" sz="1500" dirty="0">
                <a:solidFill>
                  <a:srgbClr val="FF0000"/>
                </a:solidFill>
                <a:latin typeface="+mj-lt"/>
              </a:rPr>
              <a:t>·</a:t>
            </a:r>
            <a:r>
              <a:rPr lang="ko-KR" altLang="en-US" sz="1500" dirty="0" err="1">
                <a:solidFill>
                  <a:srgbClr val="FF0000"/>
                </a:solidFill>
                <a:latin typeface="+mj-lt"/>
              </a:rPr>
              <a:t>계산량</a:t>
            </a:r>
            <a:r>
              <a:rPr lang="ko-KR" altLang="en-US" sz="1500" dirty="0" err="1">
                <a:latin typeface="+mj-lt"/>
              </a:rPr>
              <a:t>을</a:t>
            </a:r>
            <a:r>
              <a:rPr lang="ko-KR" altLang="en-US" sz="1500" dirty="0">
                <a:latin typeface="+mj-lt"/>
              </a:rPr>
              <a:t> 고려하고 </a:t>
            </a:r>
            <a:r>
              <a:rPr lang="ko-KR" altLang="en-US" sz="1500" dirty="0">
                <a:solidFill>
                  <a:srgbClr val="FF0000"/>
                </a:solidFill>
                <a:latin typeface="+mj-lt"/>
              </a:rPr>
              <a:t>실제 성능을 비교해 결정</a:t>
            </a:r>
            <a:r>
              <a:rPr lang="ko-KR" altLang="en-US" sz="1500" dirty="0">
                <a:latin typeface="+mj-lt"/>
              </a:rPr>
              <a:t>합니다</a:t>
            </a:r>
            <a:r>
              <a:rPr lang="en-US" altLang="ko-KR" sz="1500" dirty="0">
                <a:latin typeface="+mj-lt"/>
              </a:rPr>
              <a:t>.</a:t>
            </a:r>
          </a:p>
        </p:txBody>
      </p:sp>
      <p:sp>
        <p:nvSpPr>
          <p:cNvPr id="13" name="오른쪽 화살표[R] 12">
            <a:extLst>
              <a:ext uri="{FF2B5EF4-FFF2-40B4-BE49-F238E27FC236}">
                <a16:creationId xmlns:a16="http://schemas.microsoft.com/office/drawing/2014/main" id="{46015210-1A1E-A54E-82F3-9DF097A45065}"/>
              </a:ext>
            </a:extLst>
          </p:cNvPr>
          <p:cNvSpPr/>
          <p:nvPr/>
        </p:nvSpPr>
        <p:spPr>
          <a:xfrm>
            <a:off x="2716036" y="4456517"/>
            <a:ext cx="910946" cy="465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00637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D8AEAC5F-242A-C54D-B226-6DA460ABA67A}"/>
              </a:ext>
            </a:extLst>
          </p:cNvPr>
          <p:cNvSpPr/>
          <p:nvPr/>
        </p:nvSpPr>
        <p:spPr>
          <a:xfrm>
            <a:off x="297025" y="71366"/>
            <a:ext cx="52533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n-ea"/>
              </a:rPr>
              <a:t>1. </a:t>
            </a:r>
            <a:r>
              <a:rPr lang="ko-KR" altLang="en-US" sz="2000" b="1" dirty="0" err="1">
                <a:latin typeface="+mn-ea"/>
              </a:rPr>
              <a:t>딥러닝</a:t>
            </a:r>
            <a:r>
              <a:rPr lang="ko-KR" altLang="en-US" sz="2000" b="1" dirty="0">
                <a:latin typeface="+mn-ea"/>
              </a:rPr>
              <a:t> 분석 환경 구축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708AEF2-41CF-2D41-9546-2ED242C678E7}"/>
              </a:ext>
            </a:extLst>
          </p:cNvPr>
          <p:cNvSpPr/>
          <p:nvPr/>
        </p:nvSpPr>
        <p:spPr>
          <a:xfrm>
            <a:off x="132550" y="892256"/>
            <a:ext cx="101681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 err="1"/>
              <a:t>Conda</a:t>
            </a:r>
            <a:r>
              <a:rPr lang="en" altLang="ko-KR" b="1" dirty="0"/>
              <a:t> (25.5.1)</a:t>
            </a:r>
            <a:br>
              <a:rPr lang="en" altLang="ko-KR" dirty="0"/>
            </a:br>
            <a:r>
              <a:rPr lang="en-US" altLang="ko-KR" dirty="0"/>
              <a:t>: </a:t>
            </a:r>
            <a:r>
              <a:rPr lang="ko-KR" altLang="en-US" dirty="0" err="1"/>
              <a:t>딥러닝에</a:t>
            </a:r>
            <a:r>
              <a:rPr lang="ko-KR" altLang="en-US" dirty="0"/>
              <a:t> 필요한 </a:t>
            </a:r>
            <a:r>
              <a:rPr lang="en" altLang="ko-KR" dirty="0"/>
              <a:t>Python</a:t>
            </a:r>
            <a:r>
              <a:rPr lang="ko-KR" altLang="en-US" dirty="0"/>
              <a:t>과 여러 라이브러리를 설치하고 관리하는 도구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/>
              <a:t>Python (3.9.21)</a:t>
            </a:r>
            <a:br>
              <a:rPr lang="en" altLang="ko-KR" dirty="0"/>
            </a:br>
            <a:r>
              <a:rPr lang="en-US" altLang="ko-KR" dirty="0"/>
              <a:t>: </a:t>
            </a:r>
            <a:r>
              <a:rPr lang="ko-KR" altLang="en-US" dirty="0" err="1"/>
              <a:t>딥러닝</a:t>
            </a:r>
            <a:r>
              <a:rPr lang="ko-KR" altLang="en-US" dirty="0"/>
              <a:t> 코드를 작성하고 실행하는 프로그래밍 언어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 err="1"/>
              <a:t>PyTorch</a:t>
            </a:r>
            <a:r>
              <a:rPr lang="en" altLang="ko-KR" b="1" dirty="0"/>
              <a:t> (2.3.1)</a:t>
            </a:r>
            <a:br>
              <a:rPr lang="en" altLang="ko-KR" dirty="0"/>
            </a:br>
            <a:r>
              <a:rPr lang="en-US" altLang="ko-KR" dirty="0"/>
              <a:t>: </a:t>
            </a:r>
            <a:r>
              <a:rPr lang="ko-KR" altLang="en-US" dirty="0" err="1"/>
              <a:t>딥러닝</a:t>
            </a:r>
            <a:r>
              <a:rPr lang="ko-KR" altLang="en-US" dirty="0"/>
              <a:t> 모델을 만들고 학습하는 데 사용하는 핵심 라이브러리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 err="1"/>
              <a:t>torchvision</a:t>
            </a:r>
            <a:r>
              <a:rPr lang="en" altLang="ko-KR" b="1" dirty="0"/>
              <a:t> (0.18.1)</a:t>
            </a:r>
            <a:br>
              <a:rPr lang="en" altLang="ko-KR" dirty="0"/>
            </a:br>
            <a:r>
              <a:rPr lang="en-US" altLang="ko-KR" dirty="0"/>
              <a:t>: </a:t>
            </a:r>
            <a:r>
              <a:rPr lang="ko-KR" altLang="en-US" dirty="0"/>
              <a:t>이미지 처리와 </a:t>
            </a:r>
            <a:r>
              <a:rPr lang="en" altLang="ko-KR" dirty="0" err="1"/>
              <a:t>ResNet</a:t>
            </a:r>
            <a:r>
              <a:rPr lang="en" altLang="ko-KR" dirty="0"/>
              <a:t> </a:t>
            </a:r>
            <a:r>
              <a:rPr lang="ko-KR" altLang="en-US" dirty="0"/>
              <a:t>등의 이미지 분류 모델을 제공하는 </a:t>
            </a:r>
            <a:r>
              <a:rPr lang="en" altLang="ko-KR" dirty="0" err="1"/>
              <a:t>PyTorch</a:t>
            </a:r>
            <a:r>
              <a:rPr lang="ko-KR" altLang="en-US" dirty="0"/>
              <a:t>용 라이브러리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/>
              <a:t>CUDA (11.8)</a:t>
            </a:r>
            <a:br>
              <a:rPr lang="en" altLang="ko-KR" dirty="0"/>
            </a:br>
            <a:r>
              <a:rPr lang="en-US" altLang="ko-KR" dirty="0"/>
              <a:t>: </a:t>
            </a:r>
            <a:r>
              <a:rPr lang="en" altLang="ko-KR" dirty="0"/>
              <a:t>NVIDIA GPU</a:t>
            </a:r>
            <a:r>
              <a:rPr lang="ko-KR" altLang="en-US" dirty="0" err="1"/>
              <a:t>를</a:t>
            </a:r>
            <a:r>
              <a:rPr lang="ko-KR" altLang="en-US" dirty="0"/>
              <a:t> 이용하여 </a:t>
            </a:r>
            <a:r>
              <a:rPr lang="ko-KR" altLang="en-US" dirty="0" err="1"/>
              <a:t>딥러닝</a:t>
            </a:r>
            <a:r>
              <a:rPr lang="ko-KR" altLang="en-US" dirty="0"/>
              <a:t> 연산을 빠르게 수행할 수 있게 하는 환경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 err="1"/>
              <a:t>JupyterLab</a:t>
            </a:r>
            <a:r>
              <a:rPr lang="en" altLang="ko-KR" b="1" dirty="0"/>
              <a:t> (4.4.1)</a:t>
            </a:r>
            <a:br>
              <a:rPr lang="en" altLang="ko-KR" dirty="0"/>
            </a:br>
            <a:r>
              <a:rPr lang="en-US" altLang="ko-KR" dirty="0"/>
              <a:t>: </a:t>
            </a:r>
            <a:r>
              <a:rPr lang="ko-KR" altLang="en-US" dirty="0"/>
              <a:t>웹 브라우저에서 </a:t>
            </a:r>
            <a:r>
              <a:rPr lang="en" altLang="ko-KR" dirty="0"/>
              <a:t>Python </a:t>
            </a:r>
            <a:r>
              <a:rPr lang="ko-KR" altLang="en-US" dirty="0"/>
              <a:t>코드를 작성</a:t>
            </a:r>
            <a:r>
              <a:rPr lang="en-US" altLang="ko-KR" dirty="0"/>
              <a:t>·</a:t>
            </a:r>
            <a:r>
              <a:rPr lang="ko-KR" altLang="en-US" dirty="0"/>
              <a:t>실행하고 결과를 확인하는 작업 공간</a:t>
            </a:r>
          </a:p>
          <a:p>
            <a:endParaRPr lang="en-US" altLang="ko-KR" dirty="0">
              <a:latin typeface="+mn-ea"/>
            </a:endParaRPr>
          </a:p>
          <a:p>
            <a:br>
              <a:rPr lang="ko-KR" altLang="en-US" dirty="0">
                <a:latin typeface="+mn-ea"/>
              </a:rPr>
            </a:br>
            <a:r>
              <a:rPr lang="ko-KR" altLang="en-US" dirty="0">
                <a:latin typeface="+mn-ea"/>
              </a:rPr>
              <a:t>*</a:t>
            </a:r>
            <a:r>
              <a:rPr lang="en-US" altLang="ko-KR" dirty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라이브러리</a:t>
            </a:r>
            <a:r>
              <a:rPr lang="en-US" altLang="ko-KR" dirty="0">
                <a:latin typeface="+mn-ea"/>
              </a:rPr>
              <a:t>(</a:t>
            </a:r>
            <a:r>
              <a:rPr lang="en" altLang="ko-KR" dirty="0">
                <a:latin typeface="+mn-ea"/>
              </a:rPr>
              <a:t>library): </a:t>
            </a:r>
            <a:r>
              <a:rPr lang="ko-KR" altLang="en-US" dirty="0">
                <a:latin typeface="+mn-ea"/>
              </a:rPr>
              <a:t>특정 기능을 쉽게 사용할 수 있도록 미리 만들어 놓은 코드 모음 </a:t>
            </a:r>
            <a:endParaRPr lang="en-US" altLang="ko-KR" dirty="0">
              <a:latin typeface="+mn-ea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3A2EAA9-E6D3-044B-93EF-7A1159319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757" y="1873150"/>
            <a:ext cx="2281114" cy="67376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87FA5E8-4035-9D40-A2FE-DDF741A062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0061" y="2382436"/>
            <a:ext cx="2562626" cy="128131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8BAAD2A-F18B-2144-BA18-509E1A888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0757" y="3739672"/>
            <a:ext cx="2981951" cy="54547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C5AA831-5F68-0B40-9E02-24B2FC6FF3B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7275" b="28417"/>
          <a:stretch/>
        </p:blipFill>
        <p:spPr>
          <a:xfrm>
            <a:off x="9050061" y="608308"/>
            <a:ext cx="1905000" cy="84406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FF053AF-AACA-C948-AC51-33B3461A58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2265" y="4526643"/>
            <a:ext cx="1021149" cy="118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09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63C8C4F-3FA2-EB4F-BE80-553DFB2DA9E7}"/>
              </a:ext>
            </a:extLst>
          </p:cNvPr>
          <p:cNvSpPr/>
          <p:nvPr/>
        </p:nvSpPr>
        <p:spPr>
          <a:xfrm>
            <a:off x="261354" y="272716"/>
            <a:ext cx="333296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>
                <a:latin typeface="+mn-ea"/>
              </a:rPr>
              <a:t>3. </a:t>
            </a:r>
            <a:r>
              <a:rPr lang="ko-KR" altLang="en-US" sz="2500" b="1" dirty="0">
                <a:latin typeface="+mn-ea"/>
              </a:rPr>
              <a:t>이미지 입력 전처리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D2E6148-59A2-8E45-AC53-1F3AEEAD78FD}"/>
              </a:ext>
            </a:extLst>
          </p:cNvPr>
          <p:cNvSpPr/>
          <p:nvPr/>
        </p:nvSpPr>
        <p:spPr>
          <a:xfrm>
            <a:off x="470982" y="788447"/>
            <a:ext cx="5365571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" altLang="ko-KR" sz="2400" b="1" dirty="0">
                <a:solidFill>
                  <a:srgbClr val="0070C0"/>
                </a:solidFill>
                <a:latin typeface="+mj-lt"/>
              </a:rPr>
              <a:t>② </a:t>
            </a:r>
            <a:r>
              <a:rPr lang="ko-KR" altLang="en-US" sz="2400" b="1" dirty="0">
                <a:solidFill>
                  <a:srgbClr val="0070C0"/>
                </a:solidFill>
                <a:latin typeface="+mj-lt"/>
              </a:rPr>
              <a:t>데이터 증강</a:t>
            </a:r>
            <a:r>
              <a:rPr lang="en-US" altLang="ko-KR" sz="2400" b="1" dirty="0">
                <a:solidFill>
                  <a:srgbClr val="0070C0"/>
                </a:solidFill>
                <a:latin typeface="+mj-lt"/>
              </a:rPr>
              <a:t>(</a:t>
            </a:r>
            <a:r>
              <a:rPr lang="en" altLang="ko-KR" sz="2400" b="1" dirty="0">
                <a:solidFill>
                  <a:srgbClr val="0070C0"/>
                </a:solidFill>
                <a:latin typeface="+mj-lt"/>
              </a:rPr>
              <a:t>Data Augmentation</a:t>
            </a:r>
            <a:r>
              <a:rPr lang="en-US" altLang="ko-KR" sz="2400" b="1" dirty="0">
                <a:solidFill>
                  <a:srgbClr val="0070C0"/>
                </a:solidFill>
                <a:latin typeface="+mj-lt"/>
              </a:rPr>
              <a:t>)</a:t>
            </a:r>
            <a:endParaRPr lang="ko-KR" altLang="en-US" sz="2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3FA2354-7B8C-7F48-B89C-B3BD8FF72694}"/>
              </a:ext>
            </a:extLst>
          </p:cNvPr>
          <p:cNvSpPr/>
          <p:nvPr/>
        </p:nvSpPr>
        <p:spPr>
          <a:xfrm>
            <a:off x="709713" y="5776553"/>
            <a:ext cx="10397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dirty="0" err="1">
                <a:solidFill>
                  <a:srgbClr val="00B050"/>
                </a:solidFill>
              </a:rPr>
              <a:t>RandomHorizontalFlip</a:t>
            </a:r>
            <a:r>
              <a:rPr lang="en" altLang="ko-KR" dirty="0">
                <a:solidFill>
                  <a:srgbClr val="00B050"/>
                </a:solidFill>
              </a:rPr>
              <a:t>(p=0.5)</a:t>
            </a:r>
            <a:r>
              <a:rPr lang="en-US" altLang="ko-KR" dirty="0">
                <a:solidFill>
                  <a:srgbClr val="00B050"/>
                </a:solidFill>
              </a:rPr>
              <a:t>                </a:t>
            </a:r>
            <a:r>
              <a:rPr lang="en-US" altLang="ko-KR" dirty="0"/>
              <a:t>#50%</a:t>
            </a:r>
            <a:r>
              <a:rPr lang="ko-KR" altLang="en-US" dirty="0"/>
              <a:t>확률로 </a:t>
            </a:r>
            <a:r>
              <a:rPr lang="ko-KR" altLang="en-US" b="1" dirty="0"/>
              <a:t>좌우 반전</a:t>
            </a:r>
            <a:endParaRPr lang="en-US" altLang="ko-KR" b="1" dirty="0"/>
          </a:p>
          <a:p>
            <a:r>
              <a:rPr lang="en" altLang="ko-KR" dirty="0" err="1">
                <a:solidFill>
                  <a:srgbClr val="00B050"/>
                </a:solidFill>
              </a:rPr>
              <a:t>RandomRotation</a:t>
            </a:r>
            <a:r>
              <a:rPr lang="en" altLang="ko-KR" dirty="0">
                <a:solidFill>
                  <a:srgbClr val="00B050"/>
                </a:solidFill>
              </a:rPr>
              <a:t>(degrees=5)                 </a:t>
            </a:r>
            <a:r>
              <a:rPr lang="en-US" altLang="ko-KR" dirty="0"/>
              <a:t>#</a:t>
            </a:r>
            <a:r>
              <a:rPr lang="ko-KR" altLang="en-US" dirty="0"/>
              <a:t> −</a:t>
            </a:r>
            <a:r>
              <a:rPr lang="en-US" altLang="ko-KR" dirty="0"/>
              <a:t>5° ~ +5° </a:t>
            </a:r>
            <a:r>
              <a:rPr lang="ko-KR" altLang="en-US" dirty="0"/>
              <a:t>범위에서 </a:t>
            </a:r>
            <a:r>
              <a:rPr lang="ko-KR" altLang="en-US" b="1" dirty="0"/>
              <a:t>무작위 회전</a:t>
            </a:r>
            <a:endParaRPr lang="en" altLang="ko-KR" dirty="0"/>
          </a:p>
          <a:p>
            <a:r>
              <a:rPr lang="en" altLang="ko-KR" dirty="0" err="1">
                <a:solidFill>
                  <a:srgbClr val="00B050"/>
                </a:solidFill>
              </a:rPr>
              <a:t>ColorJitter</a:t>
            </a:r>
            <a:r>
              <a:rPr lang="en" altLang="ko-KR" dirty="0">
                <a:solidFill>
                  <a:srgbClr val="00B050"/>
                </a:solidFill>
              </a:rPr>
              <a:t>(brightness=0.2, contrast=0.2)  </a:t>
            </a:r>
            <a:r>
              <a:rPr lang="en-US" altLang="ko-KR" dirty="0"/>
              <a:t>#</a:t>
            </a:r>
            <a:r>
              <a:rPr lang="ko-KR" altLang="en-US" b="1" dirty="0"/>
              <a:t> 밝기</a:t>
            </a:r>
            <a:r>
              <a:rPr lang="en-US" altLang="ko-KR" b="1" dirty="0"/>
              <a:t>·</a:t>
            </a:r>
            <a:r>
              <a:rPr lang="ko-KR" altLang="en-US" b="1" dirty="0"/>
              <a:t>대비</a:t>
            </a:r>
            <a:r>
              <a:rPr lang="ko-KR" altLang="en-US" dirty="0"/>
              <a:t>를 제한된 범위에서 무작위 조절</a:t>
            </a:r>
            <a:endParaRPr lang="en" altLang="ko-KR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BDC0C80-3430-E74E-8AF2-711E43C34D86}"/>
              </a:ext>
            </a:extLst>
          </p:cNvPr>
          <p:cNvSpPr/>
          <p:nvPr/>
        </p:nvSpPr>
        <p:spPr>
          <a:xfrm>
            <a:off x="770137" y="1566251"/>
            <a:ext cx="10791378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데이터 증강이란</a:t>
            </a:r>
            <a:r>
              <a:rPr lang="en-US" altLang="ko-KR" b="1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기존 학습 이미지에 </a:t>
            </a:r>
            <a:r>
              <a:rPr lang="ko-KR" altLang="en-US" b="1" dirty="0"/>
              <a:t>무작위 변형을 적용하여</a:t>
            </a:r>
            <a:r>
              <a:rPr lang="en-US" altLang="ko-KR" b="1" dirty="0"/>
              <a:t>, </a:t>
            </a:r>
            <a:r>
              <a:rPr lang="ko-KR" altLang="en-US" b="1" dirty="0"/>
              <a:t>학습할 때마다 조금씩 다른 모습으로 보여주는 방법 </a:t>
            </a:r>
            <a:endParaRPr lang="en-US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실제 이미지 파일 수가 늘어나는 것은 아님</a:t>
            </a:r>
            <a:endParaRPr lang="en-US" altLang="ko-KR" dirty="0"/>
          </a:p>
          <a:p>
            <a:endParaRPr lang="en-US" altLang="ko-KR" b="1" dirty="0"/>
          </a:p>
          <a:p>
            <a:r>
              <a:rPr lang="ko-KR" altLang="en-US" b="1" dirty="0"/>
              <a:t>왜 필요한가</a:t>
            </a:r>
            <a:r>
              <a:rPr lang="en-US" altLang="ko-KR" b="1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/>
              <a:t>제한된 학습 데이터의 다양성을 보완</a:t>
            </a:r>
            <a:br>
              <a:rPr lang="ko-KR" altLang="en-US" dirty="0"/>
            </a:br>
            <a:r>
              <a:rPr lang="ko-KR" altLang="en-US" dirty="0"/>
              <a:t>→ 같은 이미지에 위치</a:t>
            </a:r>
            <a:r>
              <a:rPr lang="en-US" altLang="ko-KR" dirty="0"/>
              <a:t>·</a:t>
            </a:r>
            <a:r>
              <a:rPr lang="ko-KR" altLang="en-US" dirty="0"/>
              <a:t>방향</a:t>
            </a:r>
            <a:r>
              <a:rPr lang="en-US" altLang="ko-KR" dirty="0"/>
              <a:t>·</a:t>
            </a:r>
            <a:r>
              <a:rPr lang="ko-KR" altLang="en-US" dirty="0"/>
              <a:t>밝기 등의 변화를 주어 더 다양한</a:t>
            </a:r>
            <a:endParaRPr lang="en-US" altLang="ko-KR" dirty="0"/>
          </a:p>
          <a:p>
            <a:r>
              <a:rPr lang="ko-KR" altLang="en-US" dirty="0"/>
              <a:t>       사례를 학습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/>
              <a:t>모델의 일반화 성능 향상</a:t>
            </a:r>
            <a:br>
              <a:rPr lang="ko-KR" altLang="en-US" dirty="0"/>
            </a:br>
            <a:r>
              <a:rPr lang="ko-KR" altLang="en-US" dirty="0"/>
              <a:t>→ 특정 학습 이미지에 과도하게 맞춰지는 </a:t>
            </a:r>
            <a:r>
              <a:rPr lang="ko-KR" altLang="en-US" b="1" dirty="0" err="1"/>
              <a:t>과적합을</a:t>
            </a:r>
            <a:r>
              <a:rPr lang="ko-KR" altLang="en-US" b="1" dirty="0"/>
              <a:t> 완화</a:t>
            </a:r>
            <a:endParaRPr lang="en-US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500" b="1" dirty="0"/>
          </a:p>
          <a:p>
            <a:endParaRPr lang="en" altLang="ko-KR" b="1" dirty="0"/>
          </a:p>
          <a:p>
            <a:r>
              <a:rPr lang="en" altLang="ko-KR" b="1" dirty="0"/>
              <a:t>Training </a:t>
            </a:r>
            <a:r>
              <a:rPr lang="ko-KR" altLang="en-US" b="1" dirty="0"/>
              <a:t>데이터에만 무작위 증강 적용 </a:t>
            </a:r>
            <a:endParaRPr lang="en-US" altLang="ko-KR" b="1" dirty="0"/>
          </a:p>
          <a:p>
            <a:r>
              <a:rPr lang="en" altLang="ko-KR" dirty="0"/>
              <a:t>• Validation / Test</a:t>
            </a:r>
            <a:r>
              <a:rPr lang="ko-KR" altLang="en-US" dirty="0"/>
              <a:t>에는 적용하지 않음</a:t>
            </a:r>
            <a:br>
              <a:rPr lang="ko-KR" altLang="en-US" dirty="0"/>
            </a:br>
            <a:r>
              <a:rPr lang="ko-KR" altLang="en-US" dirty="0"/>
              <a:t>    → </a:t>
            </a:r>
            <a:r>
              <a:rPr lang="ko-KR" altLang="en-US" b="1" dirty="0"/>
              <a:t>항상 동일한 조건에서 모델의 성능을 평가하기 위해</a:t>
            </a:r>
            <a:endParaRPr lang="en-US" altLang="ko-KR" b="1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2201C1-E727-7641-BEAB-8FEA7274CA38}"/>
              </a:ext>
            </a:extLst>
          </p:cNvPr>
          <p:cNvSpPr/>
          <p:nvPr/>
        </p:nvSpPr>
        <p:spPr>
          <a:xfrm>
            <a:off x="6818488" y="160457"/>
            <a:ext cx="5373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1000" indent="-1606550"/>
            <a:r>
              <a:rPr lang="ko-KR" altLang="en-US" sz="1200" dirty="0">
                <a:latin typeface="+mj-lt"/>
              </a:rPr>
              <a:t>*</a:t>
            </a:r>
            <a:r>
              <a:rPr lang="ko-KR" altLang="en-US" sz="1200" b="1" dirty="0" err="1">
                <a:solidFill>
                  <a:srgbClr val="0070C0"/>
                </a:solidFill>
                <a:latin typeface="+mj-lt"/>
              </a:rPr>
              <a:t>과적합</a:t>
            </a:r>
            <a:r>
              <a:rPr lang="ko-KR" altLang="en-US" sz="12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altLang="ko-KR" sz="1200" b="1" dirty="0">
                <a:solidFill>
                  <a:srgbClr val="0070C0"/>
                </a:solidFill>
                <a:latin typeface="+mj-lt"/>
              </a:rPr>
              <a:t>(</a:t>
            </a:r>
            <a:r>
              <a:rPr lang="en" altLang="ko-KR" sz="1200" b="1" dirty="0">
                <a:solidFill>
                  <a:srgbClr val="0070C0"/>
                </a:solidFill>
                <a:latin typeface="+mj-lt"/>
              </a:rPr>
              <a:t>Overfitting)</a:t>
            </a:r>
            <a:r>
              <a:rPr lang="en-US" altLang="ko-KR" sz="1200" dirty="0">
                <a:latin typeface="+mj-lt"/>
              </a:rPr>
              <a:t>: </a:t>
            </a:r>
            <a:r>
              <a:rPr lang="ko-KR" altLang="en-US" sz="1200" dirty="0">
                <a:latin typeface="+mj-lt"/>
              </a:rPr>
              <a:t>학습 데이터에서는 성능이 높지만</a:t>
            </a:r>
            <a:r>
              <a:rPr lang="en-US" altLang="ko-KR" sz="1200" dirty="0">
                <a:latin typeface="+mj-lt"/>
              </a:rPr>
              <a:t>, </a:t>
            </a:r>
            <a:r>
              <a:rPr lang="ko-KR" altLang="en-US" sz="1200" dirty="0">
                <a:latin typeface="+mj-lt"/>
              </a:rPr>
              <a:t>새로운 데이터에서는 성능이 떨어지는 현상</a:t>
            </a:r>
            <a:endParaRPr lang="en-US" altLang="ko-KR" sz="1200" dirty="0">
              <a:latin typeface="+mj-lt"/>
            </a:endParaRPr>
          </a:p>
          <a:p>
            <a:pPr marL="1651000" indent="-1606550"/>
            <a:r>
              <a:rPr lang="ko-KR" altLang="en-US" sz="1200" dirty="0">
                <a:latin typeface="+mj-lt"/>
              </a:rPr>
              <a:t>*</a:t>
            </a:r>
            <a:r>
              <a:rPr lang="ko-KR" altLang="en-US" sz="1200" b="1" dirty="0">
                <a:solidFill>
                  <a:srgbClr val="0070C0"/>
                </a:solidFill>
                <a:latin typeface="+mj-lt"/>
              </a:rPr>
              <a:t>일반화 성능 </a:t>
            </a:r>
            <a:r>
              <a:rPr lang="en-US" altLang="ko-KR" sz="1200" b="1" dirty="0">
                <a:solidFill>
                  <a:srgbClr val="0070C0"/>
                </a:solidFill>
                <a:latin typeface="+mj-lt"/>
              </a:rPr>
              <a:t>(</a:t>
            </a:r>
            <a:r>
              <a:rPr lang="en" altLang="ko-KR" sz="1200" b="1" dirty="0">
                <a:solidFill>
                  <a:srgbClr val="0070C0"/>
                </a:solidFill>
                <a:latin typeface="+mj-lt"/>
              </a:rPr>
              <a:t>Generalization)</a:t>
            </a:r>
            <a:r>
              <a:rPr lang="en-US" altLang="ko-KR" sz="1200" dirty="0">
                <a:latin typeface="+mj-lt"/>
              </a:rPr>
              <a:t>: </a:t>
            </a:r>
            <a:r>
              <a:rPr lang="ko-KR" altLang="en-US" sz="1200" dirty="0">
                <a:latin typeface="+mj-lt"/>
              </a:rPr>
              <a:t>학습하지 않은 새로운 데이터에서도 좋은 성능을 보이는 능력</a:t>
            </a:r>
            <a:endParaRPr lang="en-US" altLang="ko-KR" sz="1200" dirty="0">
              <a:latin typeface="+mj-lt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0481711-1F43-0349-B970-7F3D63A30E75}"/>
              </a:ext>
            </a:extLst>
          </p:cNvPr>
          <p:cNvGrpSpPr/>
          <p:nvPr/>
        </p:nvGrpSpPr>
        <p:grpSpPr>
          <a:xfrm>
            <a:off x="8219963" y="2723028"/>
            <a:ext cx="3614150" cy="2271969"/>
            <a:chOff x="8417672" y="3793230"/>
            <a:chExt cx="3614150" cy="2271969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FA5BED6F-EA7C-5E42-9AC0-0A8CB359A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rightnessContrast bright="10000" contrast="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10578942" y="3793230"/>
              <a:ext cx="1452880" cy="217932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D0069779-9A97-544B-B589-BCFAD9AAF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7672" y="3810204"/>
              <a:ext cx="1503329" cy="22549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0" name="오른쪽 화살표[R] 9">
              <a:extLst>
                <a:ext uri="{FF2B5EF4-FFF2-40B4-BE49-F238E27FC236}">
                  <a16:creationId xmlns:a16="http://schemas.microsoft.com/office/drawing/2014/main" id="{1A1480A3-B9C5-6D47-9979-BE13A94982AA}"/>
                </a:ext>
              </a:extLst>
            </p:cNvPr>
            <p:cNvSpPr/>
            <p:nvPr/>
          </p:nvSpPr>
          <p:spPr>
            <a:xfrm>
              <a:off x="9974109" y="4594852"/>
              <a:ext cx="512266" cy="65174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64199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63C8C4F-3FA2-EB4F-BE80-553DFB2DA9E7}"/>
              </a:ext>
            </a:extLst>
          </p:cNvPr>
          <p:cNvSpPr/>
          <p:nvPr/>
        </p:nvSpPr>
        <p:spPr>
          <a:xfrm>
            <a:off x="261354" y="272716"/>
            <a:ext cx="333296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>
                <a:latin typeface="+mn-ea"/>
              </a:rPr>
              <a:t>3. </a:t>
            </a:r>
            <a:r>
              <a:rPr lang="ko-KR" altLang="en-US" sz="2500" b="1" dirty="0">
                <a:latin typeface="+mn-ea"/>
              </a:rPr>
              <a:t>이미지 입력 전처리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819AA58-A69B-CA40-B244-2AFEA5AB6067}"/>
              </a:ext>
            </a:extLst>
          </p:cNvPr>
          <p:cNvSpPr/>
          <p:nvPr/>
        </p:nvSpPr>
        <p:spPr>
          <a:xfrm>
            <a:off x="713873" y="1415906"/>
            <a:ext cx="9946106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2400" b="1" dirty="0">
                <a:latin typeface="+mn-ea"/>
              </a:rPr>
              <a:t>이미지 → </a:t>
            </a:r>
            <a:r>
              <a:rPr lang="en" altLang="ko-KR" sz="2400" b="1" dirty="0">
                <a:latin typeface="+mn-ea"/>
              </a:rPr>
              <a:t>Tensor </a:t>
            </a:r>
            <a:r>
              <a:rPr lang="ko-KR" altLang="en-US" sz="2400" b="1" dirty="0">
                <a:latin typeface="+mn-ea"/>
              </a:rPr>
              <a:t>변환 → </a:t>
            </a:r>
            <a:r>
              <a:rPr lang="en" altLang="ko-KR" sz="2400" b="1" dirty="0">
                <a:latin typeface="+mn-ea"/>
              </a:rPr>
              <a:t>ImageNet </a:t>
            </a:r>
            <a:r>
              <a:rPr lang="ko-KR" altLang="en-US" sz="2400" b="1" dirty="0">
                <a:latin typeface="+mn-ea"/>
              </a:rPr>
              <a:t>기준 정규화 → </a:t>
            </a:r>
            <a:r>
              <a:rPr lang="en" altLang="ko-KR" sz="2400" b="1" dirty="0">
                <a:latin typeface="+mn-ea"/>
              </a:rPr>
              <a:t>ResNet-18 </a:t>
            </a:r>
            <a:r>
              <a:rPr lang="ko-KR" altLang="en-US" sz="2400" b="1" dirty="0">
                <a:latin typeface="+mn-ea"/>
              </a:rPr>
              <a:t>입력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8E56E68-DA78-0444-8C24-491F8E305DF1}"/>
              </a:ext>
            </a:extLst>
          </p:cNvPr>
          <p:cNvSpPr/>
          <p:nvPr/>
        </p:nvSpPr>
        <p:spPr>
          <a:xfrm>
            <a:off x="570092" y="798471"/>
            <a:ext cx="6048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  <a:latin typeface="+mn-ea"/>
              </a:rPr>
              <a:t>③ </a:t>
            </a:r>
            <a:r>
              <a:rPr lang="en" altLang="ko-KR" sz="2400" b="1" dirty="0">
                <a:solidFill>
                  <a:srgbClr val="0070C0"/>
                </a:solidFill>
                <a:latin typeface="+mn-ea"/>
              </a:rPr>
              <a:t>AI</a:t>
            </a:r>
            <a:r>
              <a:rPr lang="ko-KR" altLang="en-US" sz="2400" b="1" dirty="0">
                <a:solidFill>
                  <a:srgbClr val="0070C0"/>
                </a:solidFill>
                <a:latin typeface="+mn-ea"/>
              </a:rPr>
              <a:t>가 이미지를 읽을 수 있도록 변환하기</a:t>
            </a:r>
            <a:endParaRPr lang="en-US" altLang="ko-KR" sz="24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91A3CD6-75EF-944A-A14F-5E3FF011EA01}"/>
              </a:ext>
            </a:extLst>
          </p:cNvPr>
          <p:cNvSpPr/>
          <p:nvPr/>
        </p:nvSpPr>
        <p:spPr>
          <a:xfrm>
            <a:off x="3946358" y="1926272"/>
            <a:ext cx="5036956" cy="29934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ko-KR" sz="2000" b="1" dirty="0">
                <a:latin typeface="+mn-ea"/>
              </a:rPr>
              <a:t>① Tensor </a:t>
            </a:r>
            <a:r>
              <a:rPr lang="ko-KR" altLang="en-US" sz="2000" b="1" dirty="0">
                <a:latin typeface="+mn-ea"/>
              </a:rPr>
              <a:t>변환 </a:t>
            </a:r>
            <a:r>
              <a:rPr lang="en-US" altLang="ko-KR" sz="2000" b="1" dirty="0">
                <a:latin typeface="+mn-ea"/>
              </a:rPr>
              <a:t>(</a:t>
            </a:r>
            <a:r>
              <a:rPr lang="en" altLang="ko-KR" sz="2000" b="1" dirty="0" err="1">
                <a:latin typeface="+mn-ea"/>
              </a:rPr>
              <a:t>ToTensor</a:t>
            </a:r>
            <a:r>
              <a:rPr lang="en" altLang="ko-KR" sz="2000" b="1" dirty="0">
                <a:latin typeface="+mn-ea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컴퓨터는 이미지를 </a:t>
            </a:r>
            <a:r>
              <a:rPr lang="ko-KR" altLang="en-US" b="1" dirty="0"/>
              <a:t>픽셀의 </a:t>
            </a:r>
            <a:r>
              <a:rPr lang="ko-KR" altLang="en-US" b="1" dirty="0" err="1"/>
              <a:t>숫자값</a:t>
            </a:r>
            <a:r>
              <a:rPr lang="ko-KR" altLang="en-US" dirty="0" err="1"/>
              <a:t>으로</a:t>
            </a:r>
            <a:r>
              <a:rPr lang="ko-KR" altLang="en-US" dirty="0"/>
              <a:t> 처리 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일반 이미지</a:t>
            </a:r>
            <a:r>
              <a:rPr lang="en-US" altLang="ko-KR" dirty="0"/>
              <a:t>: </a:t>
            </a:r>
            <a:r>
              <a:rPr lang="en" altLang="ko-KR" dirty="0"/>
              <a:t>RGB </a:t>
            </a:r>
            <a:r>
              <a:rPr lang="ko-KR" altLang="en-US" dirty="0" err="1"/>
              <a:t>픽셀값</a:t>
            </a:r>
            <a:r>
              <a:rPr lang="ko-KR" altLang="en-US" dirty="0"/>
              <a:t> </a:t>
            </a:r>
            <a:r>
              <a:rPr lang="en-US" altLang="ko-KR" b="1" dirty="0"/>
              <a:t>0–255</a:t>
            </a:r>
            <a:r>
              <a:rPr lang="ko-KR" altLang="en-US" dirty="0"/>
              <a:t> 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b="1" dirty="0" err="1">
                <a:solidFill>
                  <a:srgbClr val="0070C0"/>
                </a:solidFill>
              </a:rPr>
              <a:t>ToTensor</a:t>
            </a:r>
            <a:r>
              <a:rPr lang="en" altLang="ko-KR" b="1" dirty="0">
                <a:solidFill>
                  <a:srgbClr val="0070C0"/>
                </a:solidFill>
              </a:rPr>
              <a:t>() </a:t>
            </a:r>
            <a:r>
              <a:rPr lang="ko-KR" altLang="en-US" dirty="0"/>
              <a:t>적용</a:t>
            </a:r>
            <a:br>
              <a:rPr lang="ko-KR" altLang="en-US" dirty="0"/>
            </a:br>
            <a:r>
              <a:rPr lang="ko-KR" altLang="en-US" dirty="0"/>
              <a:t>→ </a:t>
            </a:r>
            <a:r>
              <a:rPr lang="ko-KR" altLang="en-US" dirty="0" err="1"/>
              <a:t>픽셀값을</a:t>
            </a:r>
            <a:r>
              <a:rPr lang="ko-KR" altLang="en-US" dirty="0"/>
              <a:t> </a:t>
            </a:r>
            <a:r>
              <a:rPr lang="en-US" altLang="ko-KR" b="1" dirty="0"/>
              <a:t>0–1 </a:t>
            </a:r>
            <a:r>
              <a:rPr lang="ko-KR" altLang="en-US" b="1" dirty="0"/>
              <a:t>범위로 변환</a:t>
            </a:r>
            <a:br>
              <a:rPr lang="ko-KR" altLang="en-US" dirty="0"/>
            </a:br>
            <a:r>
              <a:rPr lang="ko-KR" altLang="en-US" dirty="0"/>
              <a:t>→ 숫자를 </a:t>
            </a:r>
            <a:r>
              <a:rPr lang="en" altLang="ko-KR" b="1" dirty="0"/>
              <a:t>Tensor </a:t>
            </a:r>
            <a:r>
              <a:rPr lang="ko-KR" altLang="en-US" b="1" dirty="0"/>
              <a:t>형태로 정리</a:t>
            </a:r>
            <a:endParaRPr lang="en-US" altLang="ko-KR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" altLang="ko-KR" dirty="0">
                <a:solidFill>
                  <a:srgbClr val="FF0000"/>
                </a:solidFill>
              </a:rPr>
              <a:t>Tensor = AI</a:t>
            </a:r>
            <a:r>
              <a:rPr lang="ko-KR" altLang="en-US" dirty="0">
                <a:solidFill>
                  <a:srgbClr val="FF0000"/>
                </a:solidFill>
              </a:rPr>
              <a:t>가 계산할 수 있는 숫자 배열</a:t>
            </a:r>
            <a:endParaRPr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DF8EF85-3541-5C41-8FF7-CBB89EE6CB09}"/>
              </a:ext>
            </a:extLst>
          </p:cNvPr>
          <p:cNvSpPr/>
          <p:nvPr/>
        </p:nvSpPr>
        <p:spPr>
          <a:xfrm>
            <a:off x="3946358" y="5026371"/>
            <a:ext cx="7729364" cy="1746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n-ea"/>
              </a:rPr>
              <a:t>② 정규화 </a:t>
            </a:r>
            <a:r>
              <a:rPr lang="en-US" altLang="ko-KR" sz="2000" b="1" dirty="0">
                <a:latin typeface="+mn-ea"/>
              </a:rPr>
              <a:t>(</a:t>
            </a:r>
            <a:r>
              <a:rPr lang="en" altLang="ko-KR" sz="2000" b="1" dirty="0">
                <a:latin typeface="+mn-ea"/>
              </a:rPr>
              <a:t>Normalize)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</a:rPr>
              <a:t>이번에 사용하는 </a:t>
            </a:r>
            <a:r>
              <a:rPr lang="en" altLang="ko-KR" dirty="0">
                <a:latin typeface="+mn-ea"/>
              </a:rPr>
              <a:t>ResNet-18</a:t>
            </a:r>
            <a:r>
              <a:rPr lang="ko-KR" altLang="en-US" dirty="0">
                <a:latin typeface="+mn-ea"/>
              </a:rPr>
              <a:t>은 </a:t>
            </a:r>
            <a:r>
              <a:rPr lang="en" altLang="ko-KR" b="1" dirty="0">
                <a:latin typeface="+mn-ea"/>
              </a:rPr>
              <a:t>ImageNet </a:t>
            </a:r>
            <a:r>
              <a:rPr lang="ko-KR" altLang="en-US" b="1" dirty="0">
                <a:latin typeface="+mn-ea"/>
              </a:rPr>
              <a:t>이미지로 미리 학습된 모델</a:t>
            </a:r>
            <a:endParaRPr lang="en-US" altLang="ko-KR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dirty="0">
                <a:latin typeface="+mn-ea"/>
              </a:rPr>
              <a:t>RGB </a:t>
            </a:r>
            <a:r>
              <a:rPr lang="ko-KR" altLang="en-US" dirty="0">
                <a:latin typeface="+mn-ea"/>
              </a:rPr>
              <a:t>채널의 값을 </a:t>
            </a:r>
            <a:r>
              <a:rPr lang="en" altLang="ko-KR" b="1" dirty="0">
                <a:latin typeface="+mn-ea"/>
              </a:rPr>
              <a:t>ImageNet </a:t>
            </a:r>
            <a:r>
              <a:rPr lang="ko-KR" altLang="en-US" b="1" dirty="0">
                <a:latin typeface="+mn-ea"/>
              </a:rPr>
              <a:t>학습 때 사용한 기준에 맞게 조정</a:t>
            </a:r>
            <a:r>
              <a:rPr lang="ko-KR" altLang="en-US" dirty="0">
                <a:latin typeface="+mn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n-ea"/>
              </a:rPr>
              <a:t>    → </a:t>
            </a:r>
            <a:r>
              <a:rPr lang="ko-KR" altLang="en-US" dirty="0" err="1">
                <a:latin typeface="+mn-ea"/>
              </a:rPr>
              <a:t>사전학습된</a:t>
            </a:r>
            <a:r>
              <a:rPr lang="ko-KR" altLang="en-US" dirty="0">
                <a:latin typeface="+mn-ea"/>
              </a:rPr>
              <a:t> </a:t>
            </a:r>
            <a:r>
              <a:rPr lang="en" altLang="ko-KR" dirty="0">
                <a:latin typeface="+mn-ea"/>
              </a:rPr>
              <a:t>ResNet-18</a:t>
            </a:r>
            <a:r>
              <a:rPr lang="ko-KR" altLang="en-US" dirty="0">
                <a:latin typeface="+mn-ea"/>
              </a:rPr>
              <a:t>이 </a:t>
            </a:r>
            <a:r>
              <a:rPr lang="ko-KR" altLang="en-US" b="1" dirty="0">
                <a:latin typeface="+mn-ea"/>
              </a:rPr>
              <a:t>익숙한 숫자 범위와 분포</a:t>
            </a:r>
            <a:r>
              <a:rPr lang="ko-KR" altLang="en-US" dirty="0">
                <a:latin typeface="+mn-ea"/>
              </a:rPr>
              <a:t>로 변환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D66DB82-03CB-8D4B-828D-12B5C686D1CF}"/>
              </a:ext>
            </a:extLst>
          </p:cNvPr>
          <p:cNvSpPr/>
          <p:nvPr/>
        </p:nvSpPr>
        <p:spPr>
          <a:xfrm>
            <a:off x="87053" y="2909310"/>
            <a:ext cx="2725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  <a:latin typeface="+mn-ea"/>
              </a:rPr>
              <a:t> </a:t>
            </a:r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transforms.ToTensor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(),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4E34CBC-2138-BE45-AF19-B7EF6B1E9AC3}"/>
              </a:ext>
            </a:extLst>
          </p:cNvPr>
          <p:cNvSpPr/>
          <p:nvPr/>
        </p:nvSpPr>
        <p:spPr>
          <a:xfrm>
            <a:off x="0" y="5438183"/>
            <a:ext cx="39463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00B050"/>
                </a:solidFill>
                <a:latin typeface="+mn-ea"/>
              </a:rPr>
              <a:t> </a:t>
            </a:r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transforms.Normalize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(</a:t>
            </a:r>
          </a:p>
          <a:p>
            <a:r>
              <a:rPr lang="ko-KR" altLang="en-US" b="1" dirty="0">
                <a:solidFill>
                  <a:srgbClr val="00B050"/>
                </a:solidFill>
                <a:latin typeface="+mn-ea"/>
              </a:rPr>
              <a:t>        </a:t>
            </a:r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mean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=[0.485, 0.456, 0.406],</a:t>
            </a:r>
          </a:p>
          <a:p>
            <a:r>
              <a:rPr lang="ko-KR" altLang="en-US" b="1" dirty="0">
                <a:solidFill>
                  <a:srgbClr val="00B050"/>
                </a:solidFill>
                <a:latin typeface="+mn-ea"/>
              </a:rPr>
              <a:t>        </a:t>
            </a:r>
            <a:r>
              <a:rPr lang="ko-KR" altLang="en-US" b="1" dirty="0" err="1">
                <a:solidFill>
                  <a:srgbClr val="00B050"/>
                </a:solidFill>
                <a:latin typeface="+mn-ea"/>
              </a:rPr>
              <a:t>std</a:t>
            </a:r>
            <a:r>
              <a:rPr lang="ko-KR" altLang="en-US" b="1" dirty="0">
                <a:solidFill>
                  <a:srgbClr val="00B050"/>
                </a:solidFill>
                <a:latin typeface="+mn-ea"/>
              </a:rPr>
              <a:t>=[0.229, 0.224, 0.225],)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CD86A7F-8325-D945-8E12-22241B348822}"/>
              </a:ext>
            </a:extLst>
          </p:cNvPr>
          <p:cNvSpPr/>
          <p:nvPr/>
        </p:nvSpPr>
        <p:spPr>
          <a:xfrm>
            <a:off x="8745803" y="3602897"/>
            <a:ext cx="307396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  <a:latin typeface="+mn-ea"/>
              </a:rPr>
              <a:t>예시</a:t>
            </a:r>
            <a:endParaRPr lang="en-US" altLang="ko-KR" dirty="0">
              <a:solidFill>
                <a:srgbClr val="0070C0"/>
              </a:solidFill>
              <a:latin typeface="+mn-ea"/>
            </a:endParaRPr>
          </a:p>
          <a:p>
            <a:r>
              <a:rPr lang="en-US" altLang="ko-KR" sz="1500" dirty="0">
                <a:solidFill>
                  <a:srgbClr val="0070C0"/>
                </a:solidFill>
                <a:latin typeface="+mn-ea"/>
              </a:rPr>
              <a:t>[255, 100, 0]  </a:t>
            </a:r>
            <a:r>
              <a:rPr lang="en-US" altLang="ko-KR" sz="1500" dirty="0">
                <a:solidFill>
                  <a:srgbClr val="0070C0"/>
                </a:solidFill>
                <a:latin typeface="+mn-ea"/>
                <a:sym typeface="Wingdings" pitchFamily="2" charset="2"/>
              </a:rPr>
              <a:t></a:t>
            </a:r>
            <a:r>
              <a:rPr lang="en-US" altLang="ko-KR" sz="1500" dirty="0">
                <a:solidFill>
                  <a:srgbClr val="0070C0"/>
                </a:solidFill>
                <a:latin typeface="+mn-ea"/>
              </a:rPr>
              <a:t>  [1.00, 0.39, 0.00]</a:t>
            </a:r>
          </a:p>
        </p:txBody>
      </p:sp>
    </p:spTree>
    <p:extLst>
      <p:ext uri="{BB962C8B-B14F-4D97-AF65-F5344CB8AC3E}">
        <p14:creationId xmlns:p14="http://schemas.microsoft.com/office/powerpoint/2010/main" val="9599748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4126467-3E59-6C48-8624-F15E2D4D5744}"/>
              </a:ext>
            </a:extLst>
          </p:cNvPr>
          <p:cNvSpPr/>
          <p:nvPr/>
        </p:nvSpPr>
        <p:spPr>
          <a:xfrm>
            <a:off x="337760" y="303426"/>
            <a:ext cx="443422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500" b="1" dirty="0"/>
              <a:t>4. AI 학습용 이미지 불러오기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2C37236-BF73-5746-837E-8418BB6186D7}"/>
              </a:ext>
            </a:extLst>
          </p:cNvPr>
          <p:cNvSpPr/>
          <p:nvPr/>
        </p:nvSpPr>
        <p:spPr>
          <a:xfrm>
            <a:off x="947909" y="1904691"/>
            <a:ext cx="1022315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+mn-ea"/>
              </a:rPr>
              <a:t>역할</a:t>
            </a:r>
            <a:r>
              <a:rPr lang="en-US" altLang="ko-KR" b="1" dirty="0">
                <a:latin typeface="+mn-ea"/>
              </a:rPr>
              <a:t>:</a:t>
            </a:r>
            <a:r>
              <a:rPr lang="ko-KR" altLang="en-US" dirty="0">
                <a:latin typeface="+mn-ea"/>
              </a:rPr>
              <a:t> </a:t>
            </a:r>
            <a:r>
              <a:rPr lang="en" altLang="ko-KR" dirty="0">
                <a:latin typeface="+mn-ea"/>
              </a:rPr>
              <a:t>AI</a:t>
            </a:r>
            <a:r>
              <a:rPr lang="ko-KR" altLang="en-US" dirty="0">
                <a:latin typeface="+mn-ea"/>
              </a:rPr>
              <a:t>가 사용할 이미지를 한 장씩 불러오고 필요한 정보를 함께 준비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</a:rPr>
              <a:t>식물표본 이미지 </a:t>
            </a:r>
            <a:r>
              <a:rPr lang="ko-KR" altLang="en-US" b="1" dirty="0">
                <a:latin typeface="+mn-ea"/>
              </a:rPr>
              <a:t>불러오기</a:t>
            </a:r>
            <a:r>
              <a:rPr lang="ko-KR" altLang="en-US" dirty="0">
                <a:latin typeface="+mn-ea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</a:rPr>
              <a:t>이미지를 </a:t>
            </a:r>
            <a:r>
              <a:rPr lang="en" altLang="ko-KR" b="1" dirty="0">
                <a:latin typeface="+mn-ea"/>
              </a:rPr>
              <a:t>RGB </a:t>
            </a:r>
            <a:r>
              <a:rPr lang="ko-KR" altLang="en-US" b="1" dirty="0">
                <a:latin typeface="+mn-ea"/>
              </a:rPr>
              <a:t>형식으로 변환</a:t>
            </a:r>
            <a:r>
              <a:rPr lang="ko-KR" altLang="en-US" dirty="0">
                <a:latin typeface="+mn-ea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</a:rPr>
              <a:t>학습에 맞게 </a:t>
            </a:r>
            <a:r>
              <a:rPr lang="ko-KR" altLang="en-US" b="1" dirty="0">
                <a:latin typeface="+mn-ea"/>
              </a:rPr>
              <a:t>전처리</a:t>
            </a:r>
            <a:r>
              <a:rPr lang="en-US" altLang="ko-KR" b="1" dirty="0">
                <a:latin typeface="+mn-ea"/>
              </a:rPr>
              <a:t>(</a:t>
            </a:r>
            <a:r>
              <a:rPr lang="en" altLang="ko-KR" b="1" dirty="0">
                <a:latin typeface="+mn-ea"/>
              </a:rPr>
              <a:t>transform) </a:t>
            </a:r>
            <a:r>
              <a:rPr lang="ko-KR" altLang="en-US" b="1" dirty="0">
                <a:latin typeface="+mn-ea"/>
              </a:rPr>
              <a:t>적용</a:t>
            </a:r>
            <a:r>
              <a:rPr lang="ko-KR" altLang="en-US" dirty="0">
                <a:latin typeface="+mn-ea"/>
              </a:rPr>
              <a:t> </a:t>
            </a:r>
            <a:endParaRPr lang="en-US" altLang="ko-KR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이미지와 함께 </a:t>
            </a:r>
            <a:r>
              <a:rPr lang="ko-KR" altLang="en-US" b="1" dirty="0"/>
              <a:t>정답 종</a:t>
            </a:r>
            <a:r>
              <a:rPr lang="en-US" altLang="ko-KR" b="1" dirty="0"/>
              <a:t>(</a:t>
            </a:r>
            <a:r>
              <a:rPr lang="en" altLang="ko-KR" b="1" dirty="0"/>
              <a:t>label) </a:t>
            </a:r>
            <a:r>
              <a:rPr lang="ko-KR" altLang="en-US" b="1" dirty="0"/>
              <a:t>정보 반환</a:t>
            </a:r>
            <a:endParaRPr lang="ko-KR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</a:rPr>
              <a:t>이미지 번호와 파일 경로도 함께 반환하여 맞춘</a:t>
            </a:r>
            <a:r>
              <a:rPr lang="en-US" altLang="ko-KR" dirty="0">
                <a:latin typeface="+mn-ea"/>
              </a:rPr>
              <a:t>/</a:t>
            </a:r>
            <a:r>
              <a:rPr lang="ko-KR" altLang="en-US" dirty="0">
                <a:latin typeface="+mn-ea"/>
              </a:rPr>
              <a:t>틀린 표본 추적</a:t>
            </a:r>
            <a:endParaRPr lang="en-US" altLang="ko-KR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dirty="0">
              <a:latin typeface="+mn-ea"/>
            </a:endParaRPr>
          </a:p>
          <a:p>
            <a:r>
              <a:rPr lang="ko-KR" altLang="en-US" b="1" dirty="0">
                <a:latin typeface="+mn-ea"/>
              </a:rPr>
              <a:t>반환 정보</a:t>
            </a:r>
            <a:endParaRPr lang="en-US" altLang="ko-KR" b="1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</a:rPr>
              <a:t>이미지 </a:t>
            </a:r>
            <a:r>
              <a:rPr lang="en-US" altLang="ko-KR" dirty="0">
                <a:latin typeface="+mn-ea"/>
              </a:rPr>
              <a:t>+ </a:t>
            </a:r>
            <a:r>
              <a:rPr lang="ko-KR" altLang="en-US" dirty="0">
                <a:latin typeface="+mn-ea"/>
              </a:rPr>
              <a:t>정답 종 </a:t>
            </a:r>
            <a:r>
              <a:rPr lang="en-US" altLang="ko-KR" dirty="0">
                <a:latin typeface="+mn-ea"/>
              </a:rPr>
              <a:t>+ </a:t>
            </a:r>
            <a:r>
              <a:rPr lang="ko-KR" altLang="en-US" dirty="0">
                <a:latin typeface="+mn-ea"/>
              </a:rPr>
              <a:t>이미지 번호 </a:t>
            </a:r>
            <a:r>
              <a:rPr lang="en-US" altLang="ko-KR" dirty="0">
                <a:latin typeface="+mn-ea"/>
              </a:rPr>
              <a:t>+ </a:t>
            </a:r>
            <a:r>
              <a:rPr lang="ko-KR" altLang="en-US" dirty="0">
                <a:latin typeface="+mn-ea"/>
              </a:rPr>
              <a:t>파일 위치</a:t>
            </a:r>
            <a:endParaRPr lang="en-US" altLang="ko-KR" dirty="0">
              <a:latin typeface="+mn-ea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21EF33A-5A54-2A45-BD4D-076653F9473D}"/>
              </a:ext>
            </a:extLst>
          </p:cNvPr>
          <p:cNvSpPr/>
          <p:nvPr/>
        </p:nvSpPr>
        <p:spPr>
          <a:xfrm>
            <a:off x="116995" y="5324666"/>
            <a:ext cx="118849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err="1">
                <a:solidFill>
                  <a:srgbClr val="00B050"/>
                </a:solidFill>
              </a:rPr>
              <a:t>def</a:t>
            </a:r>
            <a:r>
              <a:rPr lang="ko-KR" altLang="en-US" dirty="0">
                <a:solidFill>
                  <a:srgbClr val="00B050"/>
                </a:solidFill>
              </a:rPr>
              <a:t> __</a:t>
            </a:r>
            <a:r>
              <a:rPr lang="ko-KR" altLang="en-US" dirty="0" err="1">
                <a:solidFill>
                  <a:srgbClr val="00B050"/>
                </a:solidFill>
              </a:rPr>
              <a:t>init</a:t>
            </a:r>
            <a:r>
              <a:rPr lang="ko-KR" altLang="en-US" dirty="0">
                <a:solidFill>
                  <a:srgbClr val="00B050"/>
                </a:solidFill>
              </a:rPr>
              <a:t>__(</a:t>
            </a:r>
            <a:r>
              <a:rPr lang="ko-KR" altLang="en-US" dirty="0" err="1">
                <a:solidFill>
                  <a:srgbClr val="00B050"/>
                </a:solidFill>
              </a:rPr>
              <a:t>self</a:t>
            </a:r>
            <a:r>
              <a:rPr lang="ko-KR" altLang="en-US" dirty="0">
                <a:solidFill>
                  <a:srgbClr val="00B050"/>
                </a:solidFill>
              </a:rPr>
              <a:t>, </a:t>
            </a:r>
            <a:r>
              <a:rPr lang="ko-KR" altLang="en-US" dirty="0" err="1">
                <a:solidFill>
                  <a:srgbClr val="00B050"/>
                </a:solidFill>
              </a:rPr>
              <a:t>samples</a:t>
            </a:r>
            <a:r>
              <a:rPr lang="ko-KR" altLang="en-US" dirty="0">
                <a:solidFill>
                  <a:srgbClr val="00B050"/>
                </a:solidFill>
              </a:rPr>
              <a:t>, </a:t>
            </a:r>
            <a:r>
              <a:rPr lang="ko-KR" altLang="en-US" dirty="0" err="1">
                <a:solidFill>
                  <a:srgbClr val="00B050"/>
                </a:solidFill>
              </a:rPr>
              <a:t>indices</a:t>
            </a:r>
            <a:r>
              <a:rPr lang="ko-KR" altLang="en-US" dirty="0">
                <a:solidFill>
                  <a:srgbClr val="00B050"/>
                </a:solidFill>
              </a:rPr>
              <a:t>, </a:t>
            </a:r>
            <a:r>
              <a:rPr lang="ko-KR" altLang="en-US" dirty="0" err="1">
                <a:solidFill>
                  <a:srgbClr val="00B050"/>
                </a:solidFill>
              </a:rPr>
              <a:t>transform</a:t>
            </a:r>
            <a:r>
              <a:rPr lang="ko-KR" altLang="en-US" dirty="0">
                <a:solidFill>
                  <a:srgbClr val="00B050"/>
                </a:solidFill>
              </a:rPr>
              <a:t>):       </a:t>
            </a:r>
            <a:r>
              <a:rPr lang="en" altLang="ko-KR" dirty="0"/>
              <a:t># Dataset</a:t>
            </a:r>
            <a:r>
              <a:rPr lang="ko-KR" altLang="en-US" dirty="0"/>
              <a:t>을 처음 만들 때 실행되는 부분</a:t>
            </a:r>
            <a:endParaRPr lang="en-US" altLang="ko-KR" dirty="0"/>
          </a:p>
          <a:p>
            <a:r>
              <a:rPr lang="en" altLang="ko-KR" dirty="0">
                <a:solidFill>
                  <a:srgbClr val="00B050"/>
                </a:solidFill>
              </a:rPr>
              <a:t>def __</a:t>
            </a:r>
            <a:r>
              <a:rPr lang="en" altLang="ko-KR" dirty="0" err="1">
                <a:solidFill>
                  <a:srgbClr val="00B050"/>
                </a:solidFill>
              </a:rPr>
              <a:t>len</a:t>
            </a:r>
            <a:r>
              <a:rPr lang="en" altLang="ko-KR" dirty="0">
                <a:solidFill>
                  <a:srgbClr val="00B050"/>
                </a:solidFill>
              </a:rPr>
              <a:t>__(self): 	</a:t>
            </a:r>
            <a:r>
              <a:rPr lang="en" altLang="ko-KR" dirty="0"/>
              <a:t>			      </a:t>
            </a:r>
            <a:r>
              <a:rPr lang="ko-KR" altLang="en-US" dirty="0"/>
              <a:t> </a:t>
            </a:r>
            <a:r>
              <a:rPr lang="en-US" altLang="ko-KR" dirty="0"/>
              <a:t># </a:t>
            </a:r>
            <a:r>
              <a:rPr lang="ko-KR" altLang="en-US" dirty="0"/>
              <a:t>이 </a:t>
            </a:r>
            <a:r>
              <a:rPr lang="en" altLang="ko-KR" dirty="0"/>
              <a:t>Dataset</a:t>
            </a:r>
            <a:r>
              <a:rPr lang="ko-KR" altLang="en-US" dirty="0"/>
              <a:t>에서 사용할 이미지가 총 몇 장인지 알려주는 부분</a:t>
            </a:r>
          </a:p>
          <a:p>
            <a:r>
              <a:rPr lang="en" altLang="ko-KR" dirty="0">
                <a:solidFill>
                  <a:srgbClr val="00B050"/>
                </a:solidFill>
              </a:rPr>
              <a:t>def __</a:t>
            </a:r>
            <a:r>
              <a:rPr lang="en" altLang="ko-KR" dirty="0" err="1">
                <a:solidFill>
                  <a:srgbClr val="00B050"/>
                </a:solidFill>
              </a:rPr>
              <a:t>getitem</a:t>
            </a:r>
            <a:r>
              <a:rPr lang="en" altLang="ko-KR" dirty="0">
                <a:solidFill>
                  <a:srgbClr val="00B050"/>
                </a:solidFill>
              </a:rPr>
              <a:t>__(self, position):     		       </a:t>
            </a:r>
            <a:r>
              <a:rPr lang="en-US" altLang="ko-KR" dirty="0"/>
              <a:t># </a:t>
            </a:r>
            <a:r>
              <a:rPr lang="ko-KR" altLang="en-US" dirty="0"/>
              <a:t>요청된 이미지 </a:t>
            </a:r>
            <a:r>
              <a:rPr lang="en-US" altLang="ko-KR" dirty="0"/>
              <a:t>1</a:t>
            </a:r>
            <a:r>
              <a:rPr lang="ko-KR" altLang="en-US" dirty="0"/>
              <a:t>장을 불러오는 부분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B5DBDF2-1FD2-6C4E-B80E-5EDFCF5DECCE}"/>
              </a:ext>
            </a:extLst>
          </p:cNvPr>
          <p:cNvSpPr/>
          <p:nvPr/>
        </p:nvSpPr>
        <p:spPr>
          <a:xfrm>
            <a:off x="947909" y="1111753"/>
            <a:ext cx="9765813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2400" b="1" dirty="0">
                <a:latin typeface="+mn-ea"/>
              </a:rPr>
              <a:t>이미지와 정답 정보를 </a:t>
            </a:r>
            <a:r>
              <a:rPr lang="en" altLang="ko-KR" sz="2400" b="1" dirty="0">
                <a:latin typeface="+mn-ea"/>
              </a:rPr>
              <a:t>AI </a:t>
            </a:r>
            <a:r>
              <a:rPr lang="ko-KR" altLang="en-US" sz="2400" b="1" dirty="0">
                <a:latin typeface="+mn-ea"/>
              </a:rPr>
              <a:t>학습에 사용할 수 있도록 연결해 주는 단계</a:t>
            </a:r>
            <a:endParaRPr lang="ko-KR" alt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961406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1E175B7-2465-144C-A223-06DFB96221AA}"/>
              </a:ext>
            </a:extLst>
          </p:cNvPr>
          <p:cNvSpPr/>
          <p:nvPr/>
        </p:nvSpPr>
        <p:spPr>
          <a:xfrm>
            <a:off x="337760" y="303426"/>
            <a:ext cx="300595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/>
              <a:t>5</a:t>
            </a:r>
            <a:r>
              <a:rPr lang="ko-KR" altLang="en-US" sz="2500" b="1" dirty="0"/>
              <a:t>. 데이터 불러오기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E2F2A8E-291D-D349-83AC-DEE359A2DB29}"/>
              </a:ext>
            </a:extLst>
          </p:cNvPr>
          <p:cNvSpPr/>
          <p:nvPr/>
        </p:nvSpPr>
        <p:spPr>
          <a:xfrm>
            <a:off x="1342754" y="860048"/>
            <a:ext cx="9167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>
                <a:solidFill>
                  <a:schemeClr val="accent1"/>
                </a:solidFill>
              </a:rPr>
              <a:t>이미지를 </a:t>
            </a:r>
            <a:r>
              <a:rPr lang="en" altLang="ko-KR" sz="2400" b="1" dirty="0">
                <a:solidFill>
                  <a:schemeClr val="accent1"/>
                </a:solidFill>
              </a:rPr>
              <a:t>AI</a:t>
            </a:r>
            <a:r>
              <a:rPr lang="ko-KR" altLang="en-US" sz="2400" b="1" dirty="0">
                <a:solidFill>
                  <a:schemeClr val="accent1"/>
                </a:solidFill>
              </a:rPr>
              <a:t>가 학습할 수 있도록</a:t>
            </a:r>
            <a:endParaRPr lang="en-US" altLang="ko-KR" sz="2400" b="1" dirty="0">
              <a:solidFill>
                <a:schemeClr val="accent1"/>
              </a:solidFill>
            </a:endParaRPr>
          </a:p>
          <a:p>
            <a:r>
              <a:rPr lang="ko-KR" altLang="en-US" sz="2400" b="1" dirty="0">
                <a:solidFill>
                  <a:schemeClr val="accent1"/>
                </a:solidFill>
              </a:rPr>
              <a:t>“이미지 </a:t>
            </a:r>
            <a:r>
              <a:rPr lang="en-US" altLang="ko-KR" sz="2400" b="1" dirty="0">
                <a:solidFill>
                  <a:schemeClr val="accent1"/>
                </a:solidFill>
              </a:rPr>
              <a:t>+ </a:t>
            </a:r>
            <a:r>
              <a:rPr lang="ko-KR" altLang="en-US" sz="2400" b="1" dirty="0">
                <a:solidFill>
                  <a:schemeClr val="accent1"/>
                </a:solidFill>
              </a:rPr>
              <a:t>정답</a:t>
            </a:r>
            <a:r>
              <a:rPr lang="en-US" altLang="ko-KR" sz="2400" b="1" dirty="0">
                <a:solidFill>
                  <a:schemeClr val="accent1"/>
                </a:solidFill>
              </a:rPr>
              <a:t>(</a:t>
            </a:r>
            <a:r>
              <a:rPr lang="en" altLang="ko-KR" sz="2400" b="1" dirty="0">
                <a:solidFill>
                  <a:schemeClr val="accent1"/>
                </a:solidFill>
              </a:rPr>
              <a:t>label)” </a:t>
            </a:r>
            <a:r>
              <a:rPr lang="ko-KR" altLang="en-US" sz="2400" b="1" dirty="0">
                <a:solidFill>
                  <a:schemeClr val="accent1"/>
                </a:solidFill>
              </a:rPr>
              <a:t>형태의 데이터셋으로 변환</a:t>
            </a:r>
            <a:endParaRPr lang="ko-KR" altLang="en-US" sz="2400" dirty="0">
              <a:solidFill>
                <a:schemeClr val="accent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5C39F67-D6CB-9E49-B793-E52CF2C76ED8}"/>
              </a:ext>
            </a:extLst>
          </p:cNvPr>
          <p:cNvSpPr/>
          <p:nvPr/>
        </p:nvSpPr>
        <p:spPr>
          <a:xfrm>
            <a:off x="392657" y="2296889"/>
            <a:ext cx="388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/>
              <a:t>① 폴더 이름 </a:t>
            </a:r>
            <a:r>
              <a:rPr lang="en-US" altLang="ko-KR" sz="2400" b="1" dirty="0"/>
              <a:t>=</a:t>
            </a:r>
            <a:r>
              <a:rPr lang="ko-KR" altLang="en-US" sz="2400" b="1" dirty="0"/>
              <a:t> 종</a:t>
            </a:r>
            <a:r>
              <a:rPr lang="en-US" altLang="ko-KR" sz="2400" b="1" dirty="0"/>
              <a:t>(class)</a:t>
            </a:r>
            <a:endParaRPr lang="ko-KR" altLang="en-US" sz="24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6279BE2-0E74-7749-B35A-DACE62EC3209}"/>
              </a:ext>
            </a:extLst>
          </p:cNvPr>
          <p:cNvSpPr/>
          <p:nvPr/>
        </p:nvSpPr>
        <p:spPr>
          <a:xfrm>
            <a:off x="1002473" y="3255526"/>
            <a:ext cx="23948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solidFill>
                  <a:srgbClr val="0070C0"/>
                </a:solidFill>
              </a:rPr>
              <a:t>1-data/</a:t>
            </a:r>
          </a:p>
          <a:p>
            <a:r>
              <a:rPr lang="ko-KR" altLang="en-US" sz="2000" dirty="0">
                <a:solidFill>
                  <a:srgbClr val="0070C0"/>
                </a:solidFill>
              </a:rPr>
              <a:t>├── </a:t>
            </a:r>
            <a:r>
              <a:rPr lang="ko-KR" altLang="en-US" sz="2000" dirty="0" err="1">
                <a:solidFill>
                  <a:srgbClr val="0070C0"/>
                </a:solidFill>
              </a:rPr>
              <a:t>Species_A</a:t>
            </a:r>
            <a:r>
              <a:rPr lang="ko-KR" altLang="en-US" sz="2000" dirty="0">
                <a:solidFill>
                  <a:srgbClr val="0070C0"/>
                </a:solidFill>
              </a:rPr>
              <a:t>/</a:t>
            </a:r>
          </a:p>
          <a:p>
            <a:r>
              <a:rPr lang="ko-KR" altLang="en-US" sz="2000" dirty="0">
                <a:solidFill>
                  <a:srgbClr val="0070C0"/>
                </a:solidFill>
              </a:rPr>
              <a:t>├── </a:t>
            </a:r>
            <a:r>
              <a:rPr lang="ko-KR" altLang="en-US" sz="2000" dirty="0" err="1">
                <a:solidFill>
                  <a:srgbClr val="0070C0"/>
                </a:solidFill>
              </a:rPr>
              <a:t>Species_B</a:t>
            </a:r>
            <a:r>
              <a:rPr lang="ko-KR" altLang="en-US" sz="2000" dirty="0">
                <a:solidFill>
                  <a:srgbClr val="0070C0"/>
                </a:solidFill>
              </a:rPr>
              <a:t>/</a:t>
            </a:r>
          </a:p>
          <a:p>
            <a:r>
              <a:rPr lang="ko-KR" altLang="en-US" sz="2000" dirty="0">
                <a:solidFill>
                  <a:srgbClr val="0070C0"/>
                </a:solidFill>
              </a:rPr>
              <a:t>└── </a:t>
            </a:r>
            <a:r>
              <a:rPr lang="ko-KR" altLang="en-US" sz="2000" dirty="0" err="1">
                <a:solidFill>
                  <a:srgbClr val="0070C0"/>
                </a:solidFill>
              </a:rPr>
              <a:t>Species_C</a:t>
            </a:r>
            <a:r>
              <a:rPr lang="ko-KR" altLang="en-US" sz="2000" dirty="0">
                <a:solidFill>
                  <a:srgbClr val="0070C0"/>
                </a:solidFill>
              </a:rPr>
              <a:t>/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EA1F284-4D91-B94E-870B-46F455FF09F7}"/>
              </a:ext>
            </a:extLst>
          </p:cNvPr>
          <p:cNvSpPr/>
          <p:nvPr/>
        </p:nvSpPr>
        <p:spPr>
          <a:xfrm>
            <a:off x="730753" y="4814858"/>
            <a:ext cx="36975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 err="1">
                <a:solidFill>
                  <a:srgbClr val="00B050"/>
                </a:solidFill>
              </a:rPr>
              <a:t>ImageFolder</a:t>
            </a:r>
            <a:endParaRPr lang="en" altLang="ko-KR" b="1" dirty="0">
              <a:solidFill>
                <a:srgbClr val="00B050"/>
              </a:solidFill>
            </a:endParaRPr>
          </a:p>
          <a:p>
            <a:r>
              <a:rPr lang="en-US" altLang="ko-KR" dirty="0"/>
              <a:t>: </a:t>
            </a:r>
            <a:r>
              <a:rPr lang="ko-KR" altLang="en-US" dirty="0"/>
              <a:t>각 하위 폴더를 하나의</a:t>
            </a:r>
            <a:endParaRPr lang="en-US" altLang="ko-KR" dirty="0"/>
          </a:p>
          <a:p>
            <a:r>
              <a:rPr lang="ko-KR" altLang="en-US" dirty="0"/>
              <a:t>  </a:t>
            </a:r>
            <a:r>
              <a:rPr lang="ko-KR" altLang="en-US" b="1" dirty="0"/>
              <a:t>종</a:t>
            </a:r>
            <a:r>
              <a:rPr lang="en-US" altLang="ko-KR" b="1" dirty="0"/>
              <a:t>(</a:t>
            </a:r>
            <a:r>
              <a:rPr lang="en" altLang="ko-KR" b="1" dirty="0"/>
              <a:t>class)</a:t>
            </a:r>
            <a:r>
              <a:rPr lang="ko-KR" altLang="en-US" dirty="0" err="1"/>
              <a:t>으로</a:t>
            </a:r>
            <a:r>
              <a:rPr lang="ko-KR" altLang="en-US" dirty="0"/>
              <a:t> 자동 인식</a:t>
            </a:r>
            <a:endParaRPr lang="en-US" altLang="ko-KR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4746484-4DFA-9743-9F02-D4C030484D86}"/>
              </a:ext>
            </a:extLst>
          </p:cNvPr>
          <p:cNvSpPr/>
          <p:nvPr/>
        </p:nvSpPr>
        <p:spPr>
          <a:xfrm>
            <a:off x="8587175" y="5202954"/>
            <a:ext cx="3127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종 수 </a:t>
            </a:r>
            <a:r>
              <a:rPr lang="en-US" altLang="ko-KR" dirty="0"/>
              <a:t>· </a:t>
            </a:r>
            <a:r>
              <a:rPr lang="ko-KR" altLang="en-US" dirty="0"/>
              <a:t>전체 이미지 수 </a:t>
            </a:r>
            <a:r>
              <a:rPr lang="en-US" altLang="ko-KR" dirty="0"/>
              <a:t>· </a:t>
            </a:r>
            <a:r>
              <a:rPr lang="ko-KR" altLang="en-US" dirty="0"/>
              <a:t>종별 이미지 수 확인</a:t>
            </a:r>
            <a:endParaRPr lang="en-US" altLang="ko-KR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9DACF3A-6847-D54B-859A-93C8B9526BB9}"/>
              </a:ext>
            </a:extLst>
          </p:cNvPr>
          <p:cNvSpPr/>
          <p:nvPr/>
        </p:nvSpPr>
        <p:spPr>
          <a:xfrm>
            <a:off x="8424170" y="2309900"/>
            <a:ext cx="3453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/>
              <a:t>③ </a:t>
            </a:r>
            <a:r>
              <a:rPr lang="ko-KR" altLang="en-US" sz="2400" b="1" dirty="0" err="1"/>
              <a:t>데이터셋</a:t>
            </a:r>
            <a:r>
              <a:rPr lang="ko-KR" altLang="en-US" sz="2400" b="1" dirty="0"/>
              <a:t> 구성 확인</a:t>
            </a:r>
            <a:endParaRPr lang="ko-KR" altLang="en-US" sz="2400" dirty="0"/>
          </a:p>
        </p:txBody>
      </p:sp>
      <p:sp>
        <p:nvSpPr>
          <p:cNvPr id="12" name="모서리가 둥근 직사각형 11">
            <a:extLst>
              <a:ext uri="{FF2B5EF4-FFF2-40B4-BE49-F238E27FC236}">
                <a16:creationId xmlns:a16="http://schemas.microsoft.com/office/drawing/2014/main" id="{D785F246-F4EB-E64E-8F38-A76203FC7363}"/>
              </a:ext>
            </a:extLst>
          </p:cNvPr>
          <p:cNvSpPr/>
          <p:nvPr/>
        </p:nvSpPr>
        <p:spPr>
          <a:xfrm>
            <a:off x="392658" y="2139905"/>
            <a:ext cx="3663804" cy="383417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831DD75-784C-AA4F-8028-470C3DCC4D1B}"/>
              </a:ext>
            </a:extLst>
          </p:cNvPr>
          <p:cNvSpPr/>
          <p:nvPr/>
        </p:nvSpPr>
        <p:spPr>
          <a:xfrm>
            <a:off x="4597048" y="2309900"/>
            <a:ext cx="30686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b="1" dirty="0"/>
              <a:t>② AI</a:t>
            </a:r>
            <a:r>
              <a:rPr lang="ko-KR" altLang="en-US" sz="2400" b="1" dirty="0"/>
              <a:t>는 종 이름 대신</a:t>
            </a:r>
            <a:endParaRPr lang="en-US" altLang="ko-KR" sz="2400" b="1" dirty="0"/>
          </a:p>
          <a:p>
            <a:r>
              <a:rPr lang="ko-KR" altLang="en-US" sz="2400" b="1" dirty="0"/>
              <a:t>   숫자 </a:t>
            </a:r>
            <a:r>
              <a:rPr lang="en" altLang="ko-KR" sz="2400" b="1" dirty="0"/>
              <a:t>label</a:t>
            </a:r>
            <a:r>
              <a:rPr lang="ko-KR" altLang="en-US" sz="2400" b="1" dirty="0"/>
              <a:t>로 학습</a:t>
            </a:r>
            <a:endParaRPr lang="ko-KR" altLang="en-US" sz="24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F67C743-6468-F640-80B1-7475A3CD4162}"/>
              </a:ext>
            </a:extLst>
          </p:cNvPr>
          <p:cNvSpPr/>
          <p:nvPr/>
        </p:nvSpPr>
        <p:spPr>
          <a:xfrm>
            <a:off x="4901248" y="3563302"/>
            <a:ext cx="2316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err="1">
                <a:solidFill>
                  <a:srgbClr val="0070C0"/>
                </a:solidFill>
              </a:rPr>
              <a:t>Species_A</a:t>
            </a:r>
            <a:r>
              <a:rPr lang="ko-KR" altLang="en-US" sz="2000" dirty="0">
                <a:solidFill>
                  <a:srgbClr val="0070C0"/>
                </a:solidFill>
              </a:rPr>
              <a:t> → 0</a:t>
            </a:r>
          </a:p>
          <a:p>
            <a:r>
              <a:rPr lang="ko-KR" altLang="en-US" sz="2000" dirty="0" err="1">
                <a:solidFill>
                  <a:srgbClr val="0070C0"/>
                </a:solidFill>
              </a:rPr>
              <a:t>Species_B</a:t>
            </a:r>
            <a:r>
              <a:rPr lang="ko-KR" altLang="en-US" sz="2000" dirty="0">
                <a:solidFill>
                  <a:srgbClr val="0070C0"/>
                </a:solidFill>
              </a:rPr>
              <a:t> → 1</a:t>
            </a:r>
          </a:p>
          <a:p>
            <a:r>
              <a:rPr lang="ko-KR" altLang="en-US" sz="2000" dirty="0" err="1">
                <a:solidFill>
                  <a:srgbClr val="0070C0"/>
                </a:solidFill>
              </a:rPr>
              <a:t>Species_C</a:t>
            </a:r>
            <a:r>
              <a:rPr lang="ko-KR" altLang="en-US" sz="2000" dirty="0">
                <a:solidFill>
                  <a:srgbClr val="0070C0"/>
                </a:solidFill>
              </a:rPr>
              <a:t> → 2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8B6A8A1-D0DE-3D48-AE45-EBDDA20EA9B8}"/>
              </a:ext>
            </a:extLst>
          </p:cNvPr>
          <p:cNvSpPr/>
          <p:nvPr/>
        </p:nvSpPr>
        <p:spPr>
          <a:xfrm>
            <a:off x="4820553" y="4925955"/>
            <a:ext cx="32027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각 이미지에 해당 종의</a:t>
            </a:r>
            <a:endParaRPr lang="en-US" altLang="ko-KR" dirty="0"/>
          </a:p>
          <a:p>
            <a:r>
              <a:rPr lang="en-US" altLang="ko-KR" dirty="0"/>
              <a:t>   </a:t>
            </a:r>
            <a:r>
              <a:rPr lang="ko-KR" altLang="en-US" dirty="0"/>
              <a:t> </a:t>
            </a:r>
            <a:r>
              <a:rPr lang="ko-KR" altLang="en-US" b="1" dirty="0"/>
              <a:t>정답 번호</a:t>
            </a:r>
            <a:r>
              <a:rPr lang="en-US" altLang="ko-KR" b="1" dirty="0"/>
              <a:t>(</a:t>
            </a:r>
            <a:r>
              <a:rPr lang="en" altLang="ko-KR" b="1" dirty="0"/>
              <a:t>label)</a:t>
            </a:r>
            <a:r>
              <a:rPr lang="ko-KR" altLang="en-US" dirty="0"/>
              <a:t>가</a:t>
            </a:r>
            <a:endParaRPr lang="en-US" altLang="ko-KR" dirty="0"/>
          </a:p>
          <a:p>
            <a:r>
              <a:rPr lang="en-US" altLang="ko-KR" dirty="0"/>
              <a:t>   </a:t>
            </a:r>
            <a:r>
              <a:rPr lang="ko-KR" altLang="en-US" dirty="0"/>
              <a:t> 자동으로 연결</a:t>
            </a:r>
            <a:endParaRPr lang="en-US" altLang="ko-KR" dirty="0"/>
          </a:p>
        </p:txBody>
      </p:sp>
      <p:sp>
        <p:nvSpPr>
          <p:cNvPr id="13" name="모서리가 둥근 직사각형 12">
            <a:extLst>
              <a:ext uri="{FF2B5EF4-FFF2-40B4-BE49-F238E27FC236}">
                <a16:creationId xmlns:a16="http://schemas.microsoft.com/office/drawing/2014/main" id="{D43287F9-B8F0-7D4A-A4ED-AFD6E321BED2}"/>
              </a:ext>
            </a:extLst>
          </p:cNvPr>
          <p:cNvSpPr/>
          <p:nvPr/>
        </p:nvSpPr>
        <p:spPr>
          <a:xfrm>
            <a:off x="4406029" y="2139904"/>
            <a:ext cx="3535747" cy="383417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</a:endParaRPr>
          </a:p>
        </p:txBody>
      </p:sp>
      <p:sp>
        <p:nvSpPr>
          <p:cNvPr id="14" name="모서리가 둥근 직사각형 13">
            <a:extLst>
              <a:ext uri="{FF2B5EF4-FFF2-40B4-BE49-F238E27FC236}">
                <a16:creationId xmlns:a16="http://schemas.microsoft.com/office/drawing/2014/main" id="{0238BBF6-5A78-9249-9BED-95E245B849B0}"/>
              </a:ext>
            </a:extLst>
          </p:cNvPr>
          <p:cNvSpPr/>
          <p:nvPr/>
        </p:nvSpPr>
        <p:spPr>
          <a:xfrm>
            <a:off x="8291343" y="2139904"/>
            <a:ext cx="3586587" cy="3834176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328CB2C-FF4C-094B-AB56-F97DAAC6A335}"/>
              </a:ext>
            </a:extLst>
          </p:cNvPr>
          <p:cNvSpPr/>
          <p:nvPr/>
        </p:nvSpPr>
        <p:spPr>
          <a:xfrm>
            <a:off x="8904437" y="3140897"/>
            <a:ext cx="281048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err="1">
                <a:solidFill>
                  <a:srgbClr val="0070C0"/>
                </a:solidFill>
              </a:rPr>
              <a:t>Classes</a:t>
            </a:r>
            <a:r>
              <a:rPr lang="ko-KR" altLang="en-US" sz="2000" dirty="0">
                <a:solidFill>
                  <a:srgbClr val="0070C0"/>
                </a:solidFill>
              </a:rPr>
              <a:t>: 3</a:t>
            </a:r>
          </a:p>
          <a:p>
            <a:r>
              <a:rPr lang="ko-KR" altLang="en-US" sz="2000" dirty="0" err="1">
                <a:solidFill>
                  <a:srgbClr val="0070C0"/>
                </a:solidFill>
              </a:rPr>
              <a:t>Total</a:t>
            </a:r>
            <a:r>
              <a:rPr lang="ko-KR" altLang="en-US" sz="2000" dirty="0">
                <a:solidFill>
                  <a:srgbClr val="0070C0"/>
                </a:solidFill>
              </a:rPr>
              <a:t> </a:t>
            </a:r>
            <a:r>
              <a:rPr lang="ko-KR" altLang="en-US" sz="2000" dirty="0" err="1">
                <a:solidFill>
                  <a:srgbClr val="0070C0"/>
                </a:solidFill>
              </a:rPr>
              <a:t>images</a:t>
            </a:r>
            <a:r>
              <a:rPr lang="ko-KR" altLang="en-US" sz="2000" dirty="0">
                <a:solidFill>
                  <a:srgbClr val="0070C0"/>
                </a:solidFill>
              </a:rPr>
              <a:t>: 150</a:t>
            </a:r>
          </a:p>
          <a:p>
            <a:endParaRPr lang="ko-KR" altLang="en-US" sz="1400" dirty="0">
              <a:solidFill>
                <a:srgbClr val="0070C0"/>
              </a:solidFill>
            </a:endParaRPr>
          </a:p>
          <a:p>
            <a:r>
              <a:rPr lang="ko-KR" altLang="en-US" sz="2000" dirty="0" err="1">
                <a:solidFill>
                  <a:srgbClr val="0070C0"/>
                </a:solidFill>
              </a:rPr>
              <a:t>Species_A</a:t>
            </a:r>
            <a:r>
              <a:rPr lang="ko-KR" altLang="en-US" sz="2000" dirty="0">
                <a:solidFill>
                  <a:srgbClr val="0070C0"/>
                </a:solidFill>
              </a:rPr>
              <a:t>: 50</a:t>
            </a:r>
          </a:p>
          <a:p>
            <a:r>
              <a:rPr lang="ko-KR" altLang="en-US" sz="2000" dirty="0" err="1">
                <a:solidFill>
                  <a:srgbClr val="0070C0"/>
                </a:solidFill>
              </a:rPr>
              <a:t>Species_B</a:t>
            </a:r>
            <a:r>
              <a:rPr lang="ko-KR" altLang="en-US" sz="2000" dirty="0">
                <a:solidFill>
                  <a:srgbClr val="0070C0"/>
                </a:solidFill>
              </a:rPr>
              <a:t>: 50</a:t>
            </a:r>
          </a:p>
          <a:p>
            <a:r>
              <a:rPr lang="ko-KR" altLang="en-US" sz="2000" dirty="0" err="1">
                <a:solidFill>
                  <a:srgbClr val="0070C0"/>
                </a:solidFill>
              </a:rPr>
              <a:t>Species_C</a:t>
            </a:r>
            <a:r>
              <a:rPr lang="ko-KR" altLang="en-US" sz="2000" dirty="0">
                <a:solidFill>
                  <a:srgbClr val="0070C0"/>
                </a:solidFill>
              </a:rPr>
              <a:t>: 50</a:t>
            </a:r>
          </a:p>
        </p:txBody>
      </p:sp>
    </p:spTree>
    <p:extLst>
      <p:ext uri="{BB962C8B-B14F-4D97-AF65-F5344CB8AC3E}">
        <p14:creationId xmlns:p14="http://schemas.microsoft.com/office/powerpoint/2010/main" val="29957455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AD1ECFB-8AD5-B54D-8716-08DE08D72F44}"/>
              </a:ext>
            </a:extLst>
          </p:cNvPr>
          <p:cNvSpPr/>
          <p:nvPr/>
        </p:nvSpPr>
        <p:spPr>
          <a:xfrm>
            <a:off x="366102" y="226814"/>
            <a:ext cx="766254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sz="2500" b="1" dirty="0">
                <a:latin typeface="+mn-ea"/>
              </a:rPr>
              <a:t>7. </a:t>
            </a:r>
            <a:r>
              <a:rPr lang="en" altLang="ko-KR" sz="2500" b="1" dirty="0" err="1">
                <a:latin typeface="+mn-ea"/>
              </a:rPr>
              <a:t>DataLoader</a:t>
            </a:r>
            <a:r>
              <a:rPr lang="en" altLang="ko-KR" sz="2500" b="1" dirty="0">
                <a:latin typeface="+mn-ea"/>
              </a:rPr>
              <a:t>: </a:t>
            </a:r>
            <a:r>
              <a:rPr lang="ko-KR" altLang="en-US" sz="2500" b="1" dirty="0">
                <a:latin typeface="+mn-ea"/>
              </a:rPr>
              <a:t>이미지를 </a:t>
            </a:r>
            <a:r>
              <a:rPr lang="en-US" altLang="ko-KR" sz="2500" b="1" dirty="0">
                <a:latin typeface="+mn-ea"/>
              </a:rPr>
              <a:t>batch</a:t>
            </a:r>
            <a:r>
              <a:rPr lang="ko-KR" altLang="en-US" sz="2500" b="1" dirty="0">
                <a:latin typeface="+mn-ea"/>
              </a:rPr>
              <a:t>로 묶어 모델에 전달</a:t>
            </a:r>
            <a:endParaRPr lang="ko-KR" altLang="en-US" sz="2500" dirty="0">
              <a:latin typeface="+mn-ea"/>
            </a:endParaRPr>
          </a:p>
        </p:txBody>
      </p:sp>
      <p:sp>
        <p:nvSpPr>
          <p:cNvPr id="19" name="Text 22">
            <a:extLst>
              <a:ext uri="{FF2B5EF4-FFF2-40B4-BE49-F238E27FC236}">
                <a16:creationId xmlns:a16="http://schemas.microsoft.com/office/drawing/2014/main" id="{B5ADA30C-C567-C540-B131-A08BA71792DE}"/>
              </a:ext>
            </a:extLst>
          </p:cNvPr>
          <p:cNvSpPr/>
          <p:nvPr/>
        </p:nvSpPr>
        <p:spPr>
          <a:xfrm>
            <a:off x="1733202" y="3331950"/>
            <a:ext cx="3672840" cy="1127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>
                <a:latin typeface="+mn-ea"/>
                <a:cs typeface="Noto Sans CJK KR" pitchFamily="34" charset="-120"/>
              </a:rPr>
              <a:t>BATCH_SIZE = 16</a:t>
            </a:r>
            <a:endParaRPr lang="en-US" sz="2000" dirty="0">
              <a:latin typeface="+mn-ea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>
                <a:latin typeface="+mn-ea"/>
                <a:cs typeface="Noto Sans CJK KR" pitchFamily="34" charset="-120"/>
              </a:rPr>
              <a:t>이미지 16장을 한 묶음으로 처리</a:t>
            </a:r>
            <a:endParaRPr lang="en-US" sz="2000" dirty="0">
              <a:latin typeface="+mn-ea"/>
            </a:endParaRPr>
          </a:p>
        </p:txBody>
      </p:sp>
      <p:sp>
        <p:nvSpPr>
          <p:cNvPr id="20" name="Shape 23">
            <a:extLst>
              <a:ext uri="{FF2B5EF4-FFF2-40B4-BE49-F238E27FC236}">
                <a16:creationId xmlns:a16="http://schemas.microsoft.com/office/drawing/2014/main" id="{924FF09D-1687-FF4F-A48F-EE7F948F180A}"/>
              </a:ext>
            </a:extLst>
          </p:cNvPr>
          <p:cNvSpPr/>
          <p:nvPr/>
        </p:nvSpPr>
        <p:spPr>
          <a:xfrm>
            <a:off x="5233633" y="2692403"/>
            <a:ext cx="1097280" cy="0"/>
          </a:xfrm>
          <a:prstGeom prst="line">
            <a:avLst/>
          </a:prstGeom>
          <a:noFill/>
          <a:ln w="76200">
            <a:solidFill>
              <a:srgbClr val="2F6B4F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24">
            <a:extLst>
              <a:ext uri="{FF2B5EF4-FFF2-40B4-BE49-F238E27FC236}">
                <a16:creationId xmlns:a16="http://schemas.microsoft.com/office/drawing/2014/main" id="{67FEED5E-791A-F14C-9347-02E018F781FD}"/>
              </a:ext>
            </a:extLst>
          </p:cNvPr>
          <p:cNvSpPr/>
          <p:nvPr/>
        </p:nvSpPr>
        <p:spPr>
          <a:xfrm>
            <a:off x="6434762" y="1973600"/>
            <a:ext cx="3014038" cy="1234440"/>
          </a:xfrm>
          <a:prstGeom prst="roundRect">
            <a:avLst>
              <a:gd name="adj" fmla="val 5926"/>
            </a:avLst>
          </a:prstGeom>
          <a:solidFill>
            <a:srgbClr val="25322E"/>
          </a:solidFill>
          <a:ln w="12700">
            <a:solidFill>
              <a:srgbClr val="25322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5">
            <a:extLst>
              <a:ext uri="{FF2B5EF4-FFF2-40B4-BE49-F238E27FC236}">
                <a16:creationId xmlns:a16="http://schemas.microsoft.com/office/drawing/2014/main" id="{4C76DC2A-D579-1449-9FFB-9685E1B3B4EC}"/>
              </a:ext>
            </a:extLst>
          </p:cNvPr>
          <p:cNvSpPr/>
          <p:nvPr/>
        </p:nvSpPr>
        <p:spPr>
          <a:xfrm>
            <a:off x="6758933" y="2233083"/>
            <a:ext cx="2539431" cy="7446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ko-KR" altLang="en-US" sz="2400" b="1" dirty="0">
                <a:solidFill>
                  <a:srgbClr val="FFFFFF"/>
                </a:solidFill>
                <a:latin typeface="+mn-ea"/>
              </a:rPr>
              <a:t>모델 학습</a:t>
            </a:r>
            <a:r>
              <a:rPr lang="en-US" altLang="ko-KR" sz="2400" b="1" dirty="0">
                <a:solidFill>
                  <a:srgbClr val="FFFFFF"/>
                </a:solidFill>
                <a:latin typeface="+mn-ea"/>
              </a:rPr>
              <a:t>/</a:t>
            </a:r>
            <a:r>
              <a:rPr lang="ko-KR" altLang="en-US" sz="2400" b="1" dirty="0">
                <a:solidFill>
                  <a:srgbClr val="FFFFFF"/>
                </a:solidFill>
                <a:latin typeface="+mn-ea"/>
              </a:rPr>
              <a:t>평가</a:t>
            </a:r>
            <a:endParaRPr lang="en-US" altLang="ko-KR" sz="24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7" name="Text 30">
            <a:extLst>
              <a:ext uri="{FF2B5EF4-FFF2-40B4-BE49-F238E27FC236}">
                <a16:creationId xmlns:a16="http://schemas.microsoft.com/office/drawing/2014/main" id="{F4B8F512-5211-2F42-986E-737AF6398623}"/>
              </a:ext>
            </a:extLst>
          </p:cNvPr>
          <p:cNvSpPr/>
          <p:nvPr/>
        </p:nvSpPr>
        <p:spPr>
          <a:xfrm>
            <a:off x="1121664" y="5486400"/>
            <a:ext cx="2706624" cy="92681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buNone/>
            </a:pPr>
            <a:endParaRPr lang="en-US" sz="1600" dirty="0">
              <a:latin typeface="+mj-lt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26AA5DD4-C9C3-F44B-8E8B-7153CCE241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65" t="18248" r="9479" b="31031"/>
          <a:stretch/>
        </p:blipFill>
        <p:spPr>
          <a:xfrm>
            <a:off x="1391629" y="2233083"/>
            <a:ext cx="3744468" cy="974957"/>
          </a:xfrm>
          <a:prstGeom prst="rect">
            <a:avLst/>
          </a:prstGeom>
        </p:spPr>
      </p:pic>
      <p:sp>
        <p:nvSpPr>
          <p:cNvPr id="34" name="직사각형 33">
            <a:extLst>
              <a:ext uri="{FF2B5EF4-FFF2-40B4-BE49-F238E27FC236}">
                <a16:creationId xmlns:a16="http://schemas.microsoft.com/office/drawing/2014/main" id="{73844ACC-8F44-9342-AD6E-29A77BC20C35}"/>
              </a:ext>
            </a:extLst>
          </p:cNvPr>
          <p:cNvSpPr/>
          <p:nvPr/>
        </p:nvSpPr>
        <p:spPr>
          <a:xfrm>
            <a:off x="793866" y="5174402"/>
            <a:ext cx="5640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err="1"/>
              <a:t>Train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loader</a:t>
            </a:r>
            <a:endParaRPr lang="ko-KR" alt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000" dirty="0" err="1">
                <a:solidFill>
                  <a:srgbClr val="00B050"/>
                </a:solidFill>
              </a:rPr>
              <a:t>shuffle</a:t>
            </a:r>
            <a:r>
              <a:rPr lang="ko-KR" altLang="en-US" sz="2000" dirty="0">
                <a:solidFill>
                  <a:srgbClr val="00B050"/>
                </a:solidFill>
              </a:rPr>
              <a:t>=</a:t>
            </a:r>
            <a:r>
              <a:rPr lang="ko-KR" altLang="en-US" sz="2000" dirty="0" err="1">
                <a:solidFill>
                  <a:srgbClr val="00B050"/>
                </a:solidFill>
              </a:rPr>
              <a:t>True</a:t>
            </a:r>
            <a:endParaRPr lang="ko-KR" altLang="en-US" sz="2000" dirty="0">
              <a:solidFill>
                <a:srgbClr val="00B050"/>
              </a:solidFill>
            </a:endParaRPr>
          </a:p>
          <a:p>
            <a:r>
              <a:rPr lang="ko-KR" altLang="en-US" sz="2000" dirty="0"/>
              <a:t>   → 매 </a:t>
            </a:r>
            <a:r>
              <a:rPr lang="ko-KR" altLang="en-US" sz="2000" dirty="0" err="1"/>
              <a:t>epoch마다</a:t>
            </a:r>
            <a:r>
              <a:rPr lang="ko-KR" altLang="en-US" sz="2000" dirty="0"/>
              <a:t> 이미지 순서를 섞어 학습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EE1C9317-4458-134A-A1C7-6C946411ED59}"/>
              </a:ext>
            </a:extLst>
          </p:cNvPr>
          <p:cNvSpPr/>
          <p:nvPr/>
        </p:nvSpPr>
        <p:spPr>
          <a:xfrm>
            <a:off x="6486545" y="5177897"/>
            <a:ext cx="49785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err="1"/>
              <a:t>Validation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loader</a:t>
            </a:r>
            <a:endParaRPr lang="ko-KR" alt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000" dirty="0" err="1">
                <a:solidFill>
                  <a:srgbClr val="00B050"/>
                </a:solidFill>
              </a:rPr>
              <a:t>shuffle</a:t>
            </a:r>
            <a:r>
              <a:rPr lang="ko-KR" altLang="en-US" sz="2000" dirty="0">
                <a:solidFill>
                  <a:srgbClr val="00B050"/>
                </a:solidFill>
              </a:rPr>
              <a:t>=</a:t>
            </a:r>
            <a:r>
              <a:rPr lang="ko-KR" altLang="en-US" sz="2000" dirty="0" err="1">
                <a:solidFill>
                  <a:srgbClr val="00B050"/>
                </a:solidFill>
              </a:rPr>
              <a:t>False</a:t>
            </a:r>
            <a:endParaRPr lang="ko-KR" altLang="en-US" sz="2000" dirty="0">
              <a:solidFill>
                <a:srgbClr val="00B050"/>
              </a:solidFill>
            </a:endParaRPr>
          </a:p>
          <a:p>
            <a:r>
              <a:rPr lang="ko-KR" altLang="en-US" sz="2000" dirty="0"/>
              <a:t>    → 이미지 순서를 섞지 않고 평가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CAD9858-6DC3-5849-8627-B326810B36EA}"/>
              </a:ext>
            </a:extLst>
          </p:cNvPr>
          <p:cNvSpPr/>
          <p:nvPr/>
        </p:nvSpPr>
        <p:spPr>
          <a:xfrm>
            <a:off x="1403467" y="1719630"/>
            <a:ext cx="158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err="1"/>
              <a:t>DataLoader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501333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4B9BCE9-FA67-BA4B-B622-53112413844C}"/>
              </a:ext>
            </a:extLst>
          </p:cNvPr>
          <p:cNvSpPr/>
          <p:nvPr/>
        </p:nvSpPr>
        <p:spPr>
          <a:xfrm>
            <a:off x="109720" y="120134"/>
            <a:ext cx="643253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500" b="1" dirty="0"/>
              <a:t>8. </a:t>
            </a:r>
            <a:r>
              <a:rPr lang="en" altLang="ko-KR" sz="2500" b="1" dirty="0"/>
              <a:t>ResNet-18</a:t>
            </a:r>
            <a:r>
              <a:rPr lang="en-US" altLang="ko-KR" sz="2500" b="1" dirty="0"/>
              <a:t>:</a:t>
            </a:r>
            <a:r>
              <a:rPr lang="en" altLang="ko-KR" sz="2500" b="1" dirty="0"/>
              <a:t> </a:t>
            </a:r>
            <a:r>
              <a:rPr lang="ko-KR" altLang="en-US" sz="2500" b="1" dirty="0" err="1"/>
              <a:t>전이학습</a:t>
            </a:r>
            <a:r>
              <a:rPr lang="en-US" altLang="ko-KR" sz="2500" b="1" dirty="0"/>
              <a:t>(Transfer learning)</a:t>
            </a:r>
            <a:endParaRPr lang="ko-KR" altLang="en-US" sz="2500" b="1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AB39FE2-775B-BD42-AD55-21798AA3C08F}"/>
              </a:ext>
            </a:extLst>
          </p:cNvPr>
          <p:cNvSpPr/>
          <p:nvPr/>
        </p:nvSpPr>
        <p:spPr>
          <a:xfrm>
            <a:off x="1169488" y="638386"/>
            <a:ext cx="9513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>
                <a:solidFill>
                  <a:srgbClr val="0070C0"/>
                </a:solidFill>
                <a:latin typeface="+mj-lt"/>
              </a:rPr>
              <a:t>대규모 이미지에서 학습한 시각적 특징을 식물표본 분류에 활용</a:t>
            </a:r>
            <a:endParaRPr lang="en-US" altLang="ko-KR" sz="2400" b="1" dirty="0">
              <a:solidFill>
                <a:srgbClr val="0070C0"/>
              </a:solidFill>
              <a:latin typeface="+mj-lt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1690BAA-F5E4-EE44-B07C-99E4AF01BD53}"/>
              </a:ext>
            </a:extLst>
          </p:cNvPr>
          <p:cNvGrpSpPr/>
          <p:nvPr/>
        </p:nvGrpSpPr>
        <p:grpSpPr>
          <a:xfrm>
            <a:off x="155928" y="1294965"/>
            <a:ext cx="7646952" cy="2193923"/>
            <a:chOff x="-244718" y="1620201"/>
            <a:chExt cx="7646952" cy="2193923"/>
          </a:xfrm>
        </p:grpSpPr>
        <p:sp>
          <p:nvSpPr>
            <p:cNvPr id="24" name="모서리가 둥근 직사각형 23">
              <a:extLst>
                <a:ext uri="{FF2B5EF4-FFF2-40B4-BE49-F238E27FC236}">
                  <a16:creationId xmlns:a16="http://schemas.microsoft.com/office/drawing/2014/main" id="{4557B4C2-E42B-2848-8B92-FBBD17026338}"/>
                </a:ext>
              </a:extLst>
            </p:cNvPr>
            <p:cNvSpPr/>
            <p:nvPr/>
          </p:nvSpPr>
          <p:spPr>
            <a:xfrm>
              <a:off x="-244718" y="1620201"/>
              <a:ext cx="7646952" cy="219392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7602490E-E396-294D-A9AA-BDB00263B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06259" y="1781766"/>
              <a:ext cx="3363637" cy="149416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F85B6E-D1A9-C64F-BEA3-C4959E0130BE}"/>
                </a:ext>
              </a:extLst>
            </p:cNvPr>
            <p:cNvSpPr txBox="1"/>
            <p:nvPr/>
          </p:nvSpPr>
          <p:spPr>
            <a:xfrm>
              <a:off x="6119086" y="2051793"/>
              <a:ext cx="100806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134938">
                <a:buFont typeface="Arial" panose="020B0604020202020204" pitchFamily="34" charset="0"/>
                <a:buChar char="•"/>
              </a:pPr>
              <a:r>
                <a:rPr kumimoji="1" lang="en-US" altLang="ko-KR" sz="1400" dirty="0"/>
                <a:t>Dog</a:t>
              </a:r>
            </a:p>
            <a:p>
              <a:pPr indent="134938">
                <a:buFont typeface="Arial" panose="020B0604020202020204" pitchFamily="34" charset="0"/>
                <a:buChar char="•"/>
              </a:pPr>
              <a:r>
                <a:rPr kumimoji="1" lang="en-US" altLang="ko-KR" sz="1400" dirty="0"/>
                <a:t>Horse</a:t>
              </a:r>
            </a:p>
            <a:p>
              <a:pPr indent="134938">
                <a:buFont typeface="Arial" panose="020B0604020202020204" pitchFamily="34" charset="0"/>
                <a:buChar char="•"/>
              </a:pPr>
              <a:r>
                <a:rPr kumimoji="1" lang="en-US" altLang="ko-KR" sz="1400" dirty="0"/>
                <a:t>Ship </a:t>
              </a:r>
            </a:p>
            <a:p>
              <a:pPr indent="134938"/>
              <a:r>
                <a:rPr kumimoji="1" lang="en-US" altLang="ko-KR" sz="1400" dirty="0"/>
                <a:t>…</a:t>
              </a:r>
              <a:endParaRPr kumimoji="1" lang="ko-KR" altLang="en-US" sz="14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E12CAAB-CD67-F34B-9201-F44D00F1C0A0}"/>
                </a:ext>
              </a:extLst>
            </p:cNvPr>
            <p:cNvSpPr txBox="1"/>
            <p:nvPr/>
          </p:nvSpPr>
          <p:spPr>
            <a:xfrm>
              <a:off x="-145200" y="1716961"/>
              <a:ext cx="2818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ko-KR" altLang="en-US" b="1" dirty="0" err="1">
                  <a:solidFill>
                    <a:srgbClr val="0070C0"/>
                  </a:solidFill>
                </a:rPr>
                <a:t>사전학습</a:t>
              </a:r>
              <a:r>
                <a:rPr kumimoji="1" lang="en-US" altLang="ko-KR" b="1" dirty="0">
                  <a:solidFill>
                    <a:srgbClr val="0070C0"/>
                  </a:solidFill>
                </a:rPr>
                <a:t>(Pre-training)</a:t>
              </a:r>
              <a:endParaRPr kumimoji="1" lang="ko-KR" altLang="en-US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27" name="아래쪽 화살표[D] 26">
            <a:extLst>
              <a:ext uri="{FF2B5EF4-FFF2-40B4-BE49-F238E27FC236}">
                <a16:creationId xmlns:a16="http://schemas.microsoft.com/office/drawing/2014/main" id="{D221BFA9-6166-0E49-B732-A4BF657D5A70}"/>
              </a:ext>
            </a:extLst>
          </p:cNvPr>
          <p:cNvSpPr/>
          <p:nvPr/>
        </p:nvSpPr>
        <p:spPr>
          <a:xfrm>
            <a:off x="3073683" y="3638034"/>
            <a:ext cx="1082040" cy="5754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BF2EBC-D2C6-8E47-A2E9-C72F0B8DF153}"/>
              </a:ext>
            </a:extLst>
          </p:cNvPr>
          <p:cNvSpPr txBox="1"/>
          <p:nvPr/>
        </p:nvSpPr>
        <p:spPr>
          <a:xfrm>
            <a:off x="4365304" y="3638034"/>
            <a:ext cx="1798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800" b="1" dirty="0" err="1">
                <a:solidFill>
                  <a:schemeClr val="accent1"/>
                </a:solidFill>
              </a:rPr>
              <a:t>전이학습</a:t>
            </a:r>
            <a:endParaRPr kumimoji="1" lang="ko-KR" altLang="en-US" sz="2800" b="1" dirty="0">
              <a:solidFill>
                <a:schemeClr val="accent1"/>
              </a:solidFill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FD4C86ED-0C70-A448-9E00-3C8FFA781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216" y="2039377"/>
            <a:ext cx="2439209" cy="121960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413D066-C5EA-9740-BE2F-362467B57C05}"/>
              </a:ext>
            </a:extLst>
          </p:cNvPr>
          <p:cNvSpPr txBox="1"/>
          <p:nvPr/>
        </p:nvSpPr>
        <p:spPr>
          <a:xfrm>
            <a:off x="209852" y="1705037"/>
            <a:ext cx="274791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300" b="1" dirty="0"/>
              <a:t>ImageNet</a:t>
            </a:r>
            <a:r>
              <a:rPr kumimoji="1" lang="ko-KR" altLang="en-US" sz="1300" b="1" dirty="0"/>
              <a:t> </a:t>
            </a:r>
            <a:r>
              <a:rPr kumimoji="1" lang="en-US" altLang="ko-KR" sz="1300" b="1" dirty="0"/>
              <a:t>(</a:t>
            </a:r>
            <a:r>
              <a:rPr kumimoji="1" lang="ko-KR" altLang="en-US" sz="1300" b="1" dirty="0"/>
              <a:t>대규모 일반 이미지</a:t>
            </a:r>
            <a:r>
              <a:rPr kumimoji="1" lang="en-US" altLang="ko-KR" sz="1300" b="1" dirty="0"/>
              <a:t>)</a:t>
            </a:r>
            <a:endParaRPr kumimoji="1" lang="ko-KR" altLang="en-US" sz="13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BAF371B-7FDA-F145-8992-E84569D8D654}"/>
              </a:ext>
            </a:extLst>
          </p:cNvPr>
          <p:cNvSpPr txBox="1"/>
          <p:nvPr/>
        </p:nvSpPr>
        <p:spPr>
          <a:xfrm>
            <a:off x="2850567" y="3007384"/>
            <a:ext cx="4865732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ko-KR" altLang="en-US" sz="1600" dirty="0"/>
              <a:t>경계 </a:t>
            </a:r>
            <a:r>
              <a:rPr kumimoji="1" lang="en-US" altLang="ko-KR" sz="1600" dirty="0"/>
              <a:t>· </a:t>
            </a:r>
            <a:r>
              <a:rPr kumimoji="1" lang="ko-KR" altLang="en-US" sz="1600" dirty="0"/>
              <a:t>색 </a:t>
            </a:r>
            <a:r>
              <a:rPr kumimoji="1" lang="en-US" altLang="ko-KR" sz="1600" dirty="0"/>
              <a:t>· </a:t>
            </a:r>
            <a:r>
              <a:rPr kumimoji="1" lang="ko-KR" altLang="en-US" sz="1600" dirty="0"/>
              <a:t>질감 </a:t>
            </a:r>
            <a:r>
              <a:rPr kumimoji="1" lang="en-US" altLang="ko-KR" sz="1600" dirty="0"/>
              <a:t>· </a:t>
            </a:r>
            <a:r>
              <a:rPr kumimoji="1" lang="ko-KR" altLang="en-US" sz="1600" dirty="0"/>
              <a:t>형태 등 일반적인 시각 특징 학습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2D5DB30-7F56-BA49-A60A-E04D825B0F6D}"/>
              </a:ext>
            </a:extLst>
          </p:cNvPr>
          <p:cNvGrpSpPr/>
          <p:nvPr/>
        </p:nvGrpSpPr>
        <p:grpSpPr>
          <a:xfrm>
            <a:off x="109720" y="4401198"/>
            <a:ext cx="7785805" cy="2348171"/>
            <a:chOff x="109720" y="4169728"/>
            <a:chExt cx="7785805" cy="2348171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F724F0A7-5A04-0C4D-8C88-26B65E5179A4}"/>
                </a:ext>
              </a:extLst>
            </p:cNvPr>
            <p:cNvGrpSpPr/>
            <p:nvPr/>
          </p:nvGrpSpPr>
          <p:grpSpPr>
            <a:xfrm>
              <a:off x="109720" y="4169728"/>
              <a:ext cx="7785805" cy="2348171"/>
              <a:chOff x="470221" y="4226879"/>
              <a:chExt cx="7785805" cy="2348171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BF777E8-0ACB-2047-B088-502B565F9962}"/>
                  </a:ext>
                </a:extLst>
              </p:cNvPr>
              <p:cNvSpPr txBox="1"/>
              <p:nvPr/>
            </p:nvSpPr>
            <p:spPr>
              <a:xfrm>
                <a:off x="6683150" y="4634266"/>
                <a:ext cx="1572876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34938" indent="-134938">
                  <a:buFont typeface="Arial" panose="020B0604020202020204" pitchFamily="34" charset="0"/>
                  <a:buChar char="•"/>
                </a:pPr>
                <a:r>
                  <a:rPr kumimoji="1" lang="en-US" altLang="ko-KR" sz="1300" i="1" dirty="0"/>
                  <a:t>Viola </a:t>
                </a:r>
                <a:r>
                  <a:rPr kumimoji="1" lang="en-US" altLang="ko-KR" sz="1300" i="1" dirty="0" err="1"/>
                  <a:t>albida</a:t>
                </a:r>
                <a:endParaRPr kumimoji="1" lang="en-US" altLang="ko-KR" sz="1300" i="1" dirty="0"/>
              </a:p>
              <a:p>
                <a:pPr marL="134938" indent="-134938">
                  <a:buFont typeface="Arial" panose="020B0604020202020204" pitchFamily="34" charset="0"/>
                  <a:buChar char="•"/>
                </a:pPr>
                <a:r>
                  <a:rPr kumimoji="1" lang="en-US" altLang="ko-KR" sz="1300" i="1" dirty="0"/>
                  <a:t>Viola </a:t>
                </a:r>
                <a:r>
                  <a:rPr kumimoji="1" lang="en-US" altLang="ko-KR" sz="1300" i="1" dirty="0" err="1"/>
                  <a:t>biflora</a:t>
                </a:r>
                <a:endParaRPr kumimoji="1" lang="en-US" altLang="ko-KR" sz="1300" i="1" dirty="0"/>
              </a:p>
              <a:p>
                <a:pPr marL="134938" indent="-134938">
                  <a:buFont typeface="Arial" panose="020B0604020202020204" pitchFamily="34" charset="0"/>
                  <a:buChar char="•"/>
                </a:pPr>
                <a:r>
                  <a:rPr kumimoji="1" lang="en-US" altLang="ko-KR" sz="1300" i="1" dirty="0"/>
                  <a:t>Viola </a:t>
                </a:r>
                <a:r>
                  <a:rPr kumimoji="1" lang="en-US" altLang="ko-KR" sz="1300" i="1" dirty="0" err="1"/>
                  <a:t>collina</a:t>
                </a:r>
                <a:endParaRPr kumimoji="1" lang="en-US" altLang="ko-KR" sz="1300" i="1" dirty="0"/>
              </a:p>
              <a:p>
                <a:r>
                  <a:rPr kumimoji="1" lang="en-US" altLang="ko-KR" sz="1300" i="1" dirty="0"/>
                  <a:t>   …</a:t>
                </a:r>
                <a:endParaRPr kumimoji="1" lang="ko-KR" altLang="en-US" sz="1300" i="1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F7F7461-B111-A744-B32E-75FDBCA25C07}"/>
                  </a:ext>
                </a:extLst>
              </p:cNvPr>
              <p:cNvSpPr txBox="1"/>
              <p:nvPr/>
            </p:nvSpPr>
            <p:spPr>
              <a:xfrm>
                <a:off x="934365" y="4608247"/>
                <a:ext cx="1713374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ko-KR" sz="1300" b="1" dirty="0"/>
                  <a:t>Herbarium dataset</a:t>
                </a:r>
                <a:endParaRPr kumimoji="1" lang="ko-KR" altLang="en-US" sz="1300" b="1" dirty="0"/>
              </a:p>
            </p:txBody>
          </p:sp>
          <p:sp>
            <p:nvSpPr>
              <p:cNvPr id="26" name="모서리가 둥근 직사각형 25">
                <a:extLst>
                  <a:ext uri="{FF2B5EF4-FFF2-40B4-BE49-F238E27FC236}">
                    <a16:creationId xmlns:a16="http://schemas.microsoft.com/office/drawing/2014/main" id="{BD210446-96E0-D04C-8AD5-588B6013BE3A}"/>
                  </a:ext>
                </a:extLst>
              </p:cNvPr>
              <p:cNvSpPr/>
              <p:nvPr/>
            </p:nvSpPr>
            <p:spPr>
              <a:xfrm>
                <a:off x="470221" y="4226879"/>
                <a:ext cx="7693160" cy="2348171"/>
              </a:xfrm>
              <a:prstGeom prst="round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96EB224-8608-E645-822C-ECE168C5ED60}"/>
                </a:ext>
              </a:extLst>
            </p:cNvPr>
            <p:cNvSpPr txBox="1"/>
            <p:nvPr/>
          </p:nvSpPr>
          <p:spPr>
            <a:xfrm>
              <a:off x="202365" y="4233117"/>
              <a:ext cx="287131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ko-KR" altLang="en-US" b="1" dirty="0">
                  <a:solidFill>
                    <a:srgbClr val="00B050"/>
                  </a:solidFill>
                </a:rPr>
                <a:t>미세 조정</a:t>
              </a:r>
              <a:r>
                <a:rPr kumimoji="1" lang="en-US" altLang="ko-KR" b="1" dirty="0">
                  <a:solidFill>
                    <a:srgbClr val="00B050"/>
                  </a:solidFill>
                </a:rPr>
                <a:t>(Fine-tuning)</a:t>
              </a:r>
              <a:endParaRPr kumimoji="1" lang="ko-KR" altLang="en-US" b="1" dirty="0">
                <a:solidFill>
                  <a:srgbClr val="00B050"/>
                </a:solidFill>
              </a:endParaRPr>
            </a:p>
          </p:txBody>
        </p:sp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9639E25D-45D4-DA40-B551-44E93163E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6187" y="4811826"/>
              <a:ext cx="2629363" cy="1555241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5B80EEE-65B7-4A41-A0E6-C939109F5204}"/>
                </a:ext>
              </a:extLst>
            </p:cNvPr>
            <p:cNvSpPr txBox="1"/>
            <p:nvPr/>
          </p:nvSpPr>
          <p:spPr>
            <a:xfrm>
              <a:off x="2928258" y="5877053"/>
              <a:ext cx="4143101" cy="5847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kumimoji="1" lang="ko-KR" altLang="en-US" sz="1600" dirty="0"/>
                <a:t>사전</a:t>
              </a:r>
              <a:r>
                <a:rPr kumimoji="1" lang="en-US" altLang="ko-KR" sz="1600" dirty="0"/>
                <a:t> </a:t>
              </a:r>
              <a:r>
                <a:rPr kumimoji="1" lang="ko-KR" altLang="en-US" sz="1600" dirty="0"/>
                <a:t>학습된 가중치를 바탕으로 식물표본</a:t>
              </a:r>
              <a:endParaRPr kumimoji="1" lang="en-US" altLang="ko-KR" sz="1600" dirty="0"/>
            </a:p>
            <a:p>
              <a:r>
                <a:rPr kumimoji="1" lang="en-US" altLang="ko-KR" sz="1600" dirty="0"/>
                <a:t>  </a:t>
              </a:r>
              <a:r>
                <a:rPr kumimoji="1" lang="ko-KR" altLang="en-US" sz="1600" dirty="0"/>
                <a:t>데이터에 맞게 미세조정</a:t>
              </a:r>
            </a:p>
          </p:txBody>
        </p:sp>
      </p:grp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ACC3444-A348-B240-8132-BB476CB11C04}"/>
              </a:ext>
            </a:extLst>
          </p:cNvPr>
          <p:cNvSpPr/>
          <p:nvPr/>
        </p:nvSpPr>
        <p:spPr>
          <a:xfrm>
            <a:off x="8044715" y="1293014"/>
            <a:ext cx="4031443" cy="5449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err="1">
                <a:solidFill>
                  <a:srgbClr val="FF0000"/>
                </a:solidFill>
                <a:latin typeface="+mn-ea"/>
              </a:rPr>
              <a:t>전이학습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en" altLang="ko-KR" b="1" dirty="0">
                <a:solidFill>
                  <a:srgbClr val="FF0000"/>
                </a:solidFill>
                <a:latin typeface="+mn-ea"/>
              </a:rPr>
              <a:t>Transfer Learning)</a:t>
            </a:r>
            <a:r>
              <a:rPr lang="ko-KR" altLang="en-US" b="1" dirty="0">
                <a:latin typeface="+mn-ea"/>
              </a:rPr>
              <a:t>이란</a:t>
            </a:r>
            <a:r>
              <a:rPr lang="en-US" altLang="ko-KR" b="1" dirty="0">
                <a:latin typeface="+mn-ea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500" dirty="0">
                <a:latin typeface="+mn-ea"/>
              </a:rPr>
              <a:t>대규모 이미지에서 학습한 </a:t>
            </a:r>
            <a:r>
              <a:rPr lang="ko-KR" altLang="en-US" sz="1500" b="1" dirty="0">
                <a:latin typeface="+mn-ea"/>
              </a:rPr>
              <a:t>특징 추출 능력을 새로운 분류 문제에 활용</a:t>
            </a:r>
            <a:endParaRPr lang="ko-KR" altLang="en-US" sz="15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" altLang="ko-KR" sz="6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" altLang="ko-KR" b="1" dirty="0">
                <a:solidFill>
                  <a:schemeClr val="accent1"/>
                </a:solidFill>
                <a:latin typeface="+mn-ea"/>
              </a:rPr>
              <a:t>Q1. </a:t>
            </a:r>
            <a:r>
              <a:rPr lang="ko-KR" altLang="en-US" b="1" dirty="0">
                <a:solidFill>
                  <a:schemeClr val="accent1"/>
                </a:solidFill>
                <a:latin typeface="+mn-ea"/>
              </a:rPr>
              <a:t>왜 </a:t>
            </a:r>
            <a:r>
              <a:rPr lang="ko-KR" altLang="en-US" b="1" dirty="0" err="1">
                <a:solidFill>
                  <a:schemeClr val="accent1"/>
                </a:solidFill>
                <a:latin typeface="+mn-ea"/>
              </a:rPr>
              <a:t>사전학습</a:t>
            </a:r>
            <a:r>
              <a:rPr lang="ko-KR" altLang="en-US" b="1" dirty="0">
                <a:solidFill>
                  <a:schemeClr val="accent1"/>
                </a:solidFill>
                <a:latin typeface="+mn-ea"/>
              </a:rPr>
              <a:t> 모델을 사용할까</a:t>
            </a:r>
            <a:r>
              <a:rPr lang="en-US" altLang="ko-KR" b="1" dirty="0">
                <a:solidFill>
                  <a:schemeClr val="accent1"/>
                </a:solidFill>
                <a:latin typeface="+mn-ea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500" dirty="0">
                <a:latin typeface="+mn-ea"/>
              </a:rPr>
              <a:t>처음부터 학습하려면 </a:t>
            </a:r>
            <a:r>
              <a:rPr lang="ko-KR" altLang="en-US" sz="1500" b="1" dirty="0">
                <a:latin typeface="+mn-ea"/>
              </a:rPr>
              <a:t>대량의 학습 데이터가 필요</a:t>
            </a:r>
            <a:endParaRPr lang="en-US" altLang="ko-KR" sz="1500" b="1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500" dirty="0" err="1">
                <a:latin typeface="+mn-ea"/>
              </a:rPr>
              <a:t>사전학습된</a:t>
            </a:r>
            <a:r>
              <a:rPr lang="ko-KR" altLang="en-US" sz="1500" dirty="0">
                <a:latin typeface="+mn-ea"/>
              </a:rPr>
              <a:t> 특징을 활용하면 </a:t>
            </a:r>
            <a:r>
              <a:rPr lang="ko-KR" altLang="en-US" sz="1500" b="1" dirty="0">
                <a:latin typeface="+mn-ea"/>
              </a:rPr>
              <a:t>제한된 데이터에서도 안정적인 학습 가능</a:t>
            </a:r>
            <a:endParaRPr lang="ko-KR" altLang="en-US" sz="15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" altLang="ko-KR" sz="6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" altLang="ko-KR" b="1" dirty="0">
                <a:solidFill>
                  <a:schemeClr val="accent1"/>
                </a:solidFill>
                <a:latin typeface="+mn-ea"/>
              </a:rPr>
              <a:t>Q2. ImageNet</a:t>
            </a:r>
            <a:r>
              <a:rPr lang="ko-KR" altLang="en-US" b="1" dirty="0">
                <a:solidFill>
                  <a:schemeClr val="accent1"/>
                </a:solidFill>
                <a:latin typeface="+mn-ea"/>
              </a:rPr>
              <a:t>에서 학습한 특징이    식물 분류에도 유효할까</a:t>
            </a:r>
            <a:r>
              <a:rPr lang="en-US" altLang="ko-KR" b="1" dirty="0">
                <a:solidFill>
                  <a:schemeClr val="accent1"/>
                </a:solidFill>
                <a:latin typeface="+mn-ea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500" dirty="0">
                <a:latin typeface="+mn-ea"/>
              </a:rPr>
              <a:t>CNN</a:t>
            </a:r>
            <a:r>
              <a:rPr lang="ko-KR" altLang="en-US" sz="1500" dirty="0">
                <a:latin typeface="+mn-ea"/>
              </a:rPr>
              <a:t>은 먼저 </a:t>
            </a:r>
            <a:r>
              <a:rPr lang="ko-KR" altLang="en-US" sz="1500" b="1" dirty="0">
                <a:latin typeface="+mn-ea"/>
              </a:rPr>
              <a:t>윤곽</a:t>
            </a:r>
            <a:r>
              <a:rPr lang="en-US" altLang="ko-KR" sz="1500" b="1" dirty="0">
                <a:latin typeface="+mn-ea"/>
              </a:rPr>
              <a:t>·</a:t>
            </a:r>
            <a:r>
              <a:rPr lang="ko-KR" altLang="en-US" sz="1500" b="1" dirty="0">
                <a:latin typeface="+mn-ea"/>
              </a:rPr>
              <a:t>질감</a:t>
            </a:r>
            <a:r>
              <a:rPr lang="en-US" altLang="ko-KR" sz="1500" b="1" dirty="0">
                <a:latin typeface="+mn-ea"/>
              </a:rPr>
              <a:t>·</a:t>
            </a:r>
            <a:r>
              <a:rPr lang="ko-KR" altLang="en-US" sz="1500" b="1" dirty="0">
                <a:latin typeface="+mn-ea"/>
              </a:rPr>
              <a:t>형태와 같은 일반적인 시각 특징</a:t>
            </a:r>
            <a:r>
              <a:rPr lang="ko-KR" altLang="en-US" sz="1500" dirty="0">
                <a:latin typeface="+mn-ea"/>
              </a:rPr>
              <a:t>을 학습</a:t>
            </a:r>
            <a:endParaRPr lang="en-US" altLang="ko-KR" sz="15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500" dirty="0">
                <a:latin typeface="+mn-ea"/>
              </a:rPr>
              <a:t>이를 기반으로 </a:t>
            </a:r>
            <a:r>
              <a:rPr lang="ko-KR" altLang="en-US" sz="1500" b="1" dirty="0">
                <a:latin typeface="+mn-ea"/>
              </a:rPr>
              <a:t>식물표본의 종 구분에 필요한 특징을 추가로 학습</a:t>
            </a:r>
            <a:endParaRPr lang="ko-KR" altLang="en-US" sz="1500" dirty="0">
              <a:latin typeface="+mn-ea"/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A212BB29-7C99-3748-8E1D-2A0D3B243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472" y="4593332"/>
            <a:ext cx="3363637" cy="149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4628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4B9BCE9-FA67-BA4B-B622-53112413844C}"/>
              </a:ext>
            </a:extLst>
          </p:cNvPr>
          <p:cNvSpPr/>
          <p:nvPr/>
        </p:nvSpPr>
        <p:spPr>
          <a:xfrm>
            <a:off x="109720" y="120134"/>
            <a:ext cx="1045593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500" b="1" dirty="0"/>
              <a:t>8. </a:t>
            </a:r>
            <a:r>
              <a:rPr lang="en" altLang="ko-KR" sz="2500" b="1" dirty="0"/>
              <a:t>ResNet-18</a:t>
            </a:r>
            <a:r>
              <a:rPr lang="en-US" altLang="ko-KR" sz="2500" b="1" dirty="0"/>
              <a:t>: </a:t>
            </a:r>
            <a:r>
              <a:rPr lang="ko-KR" altLang="en-US" sz="2500" b="1" dirty="0"/>
              <a:t>합성곱신경망</a:t>
            </a:r>
            <a:r>
              <a:rPr lang="en-US" altLang="ko-KR" sz="2500" b="1" dirty="0"/>
              <a:t>(CNN, Convolutional</a:t>
            </a:r>
            <a:r>
              <a:rPr lang="ko-KR" altLang="en-US" sz="2500" b="1" dirty="0"/>
              <a:t> </a:t>
            </a:r>
            <a:r>
              <a:rPr lang="en-US" altLang="ko-KR" sz="2500" b="1" dirty="0"/>
              <a:t>Neural Network)</a:t>
            </a:r>
            <a:r>
              <a:rPr lang="ko-KR" altLang="en-US" sz="2500" b="1" dirty="0"/>
              <a:t>란</a:t>
            </a:r>
            <a:r>
              <a:rPr lang="en-US" altLang="ko-KR" sz="2500" b="1" dirty="0"/>
              <a:t>?</a:t>
            </a:r>
            <a:endParaRPr lang="ko-KR" altLang="en-US" sz="2500" b="1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C388C45-F1B7-FA41-8FFE-1317562A9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2078" y="969154"/>
            <a:ext cx="7107831" cy="3157374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E6BCC16F-37BE-6846-9B03-3A8E8791778E}"/>
              </a:ext>
            </a:extLst>
          </p:cNvPr>
          <p:cNvSpPr/>
          <p:nvPr/>
        </p:nvSpPr>
        <p:spPr>
          <a:xfrm>
            <a:off x="803022" y="715497"/>
            <a:ext cx="5902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/>
              <a:t>이미지에서 특징을 자동으로 추출하여 분류하는 신경망</a:t>
            </a:r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9B4E97C-5478-F74C-BD02-D4FD03A982F2}"/>
              </a:ext>
            </a:extLst>
          </p:cNvPr>
          <p:cNvSpPr/>
          <p:nvPr/>
        </p:nvSpPr>
        <p:spPr>
          <a:xfrm>
            <a:off x="110924" y="4390859"/>
            <a:ext cx="4294038" cy="1285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ko-KR" b="1" dirty="0"/>
              <a:t>① Convolution · </a:t>
            </a:r>
            <a:r>
              <a:rPr lang="ko-KR" altLang="en-US" b="1" dirty="0"/>
              <a:t>특징 추출</a:t>
            </a:r>
            <a:br>
              <a:rPr lang="ko-KR" altLang="en-US" dirty="0"/>
            </a:br>
            <a:r>
              <a:rPr lang="ko-KR" altLang="en-US" dirty="0"/>
              <a:t>필터가 이미지의 여러 영역을 살펴보며 </a:t>
            </a:r>
            <a:r>
              <a:rPr lang="ko-KR" altLang="en-US" b="1" dirty="0"/>
              <a:t>선</a:t>
            </a:r>
            <a:r>
              <a:rPr lang="en-US" altLang="ko-KR" b="1" dirty="0"/>
              <a:t>·</a:t>
            </a:r>
            <a:r>
              <a:rPr lang="ko-KR" altLang="en-US" b="1" dirty="0"/>
              <a:t>윤곽</a:t>
            </a:r>
            <a:r>
              <a:rPr lang="en-US" altLang="ko-KR" b="1" dirty="0"/>
              <a:t>·</a:t>
            </a:r>
            <a:r>
              <a:rPr lang="ko-KR" altLang="en-US" b="1" dirty="0"/>
              <a:t>질감 등의 특징 패턴을 찾습니다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87D997B-726B-274D-870F-E03D3BA94AA0}"/>
              </a:ext>
            </a:extLst>
          </p:cNvPr>
          <p:cNvSpPr/>
          <p:nvPr/>
        </p:nvSpPr>
        <p:spPr>
          <a:xfrm>
            <a:off x="4678680" y="4390859"/>
            <a:ext cx="3185160" cy="12852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ko-KR" b="1" dirty="0"/>
              <a:t>② Pooling · </a:t>
            </a:r>
            <a:r>
              <a:rPr lang="ko-KR" altLang="en-US" b="1" dirty="0"/>
              <a:t>특징 요약</a:t>
            </a:r>
            <a:br>
              <a:rPr lang="ko-KR" altLang="en-US" dirty="0"/>
            </a:br>
            <a:r>
              <a:rPr lang="ko-KR" altLang="en-US" dirty="0"/>
              <a:t>추출된 특징의 크기를 줄이면서 </a:t>
            </a:r>
            <a:r>
              <a:rPr lang="ko-KR" altLang="en-US" b="1" dirty="0"/>
              <a:t>중요한 정보를 요약합니다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F0B1F33-5555-3242-9D2F-EF7581C7F299}"/>
              </a:ext>
            </a:extLst>
          </p:cNvPr>
          <p:cNvSpPr/>
          <p:nvPr/>
        </p:nvSpPr>
        <p:spPr>
          <a:xfrm>
            <a:off x="8083917" y="4380185"/>
            <a:ext cx="3963002" cy="12852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ko-KR" b="1" dirty="0"/>
              <a:t>③ Classification · </a:t>
            </a:r>
            <a:r>
              <a:rPr lang="ko-KR" altLang="en-US" b="1" dirty="0"/>
              <a:t>분류</a:t>
            </a:r>
            <a:br>
              <a:rPr lang="ko-KR" altLang="en-US" dirty="0"/>
            </a:br>
            <a:r>
              <a:rPr lang="ko-KR" altLang="en-US" dirty="0"/>
              <a:t>학습된 특징을 바탕으로 </a:t>
            </a:r>
            <a:r>
              <a:rPr lang="ko-KR" altLang="en-US" b="1" dirty="0"/>
              <a:t>각 종의 예측 점수를 계산하여 최종 분류합니다</a:t>
            </a:r>
            <a:endParaRPr lang="en-US" altLang="ko-KR" b="1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B559026-10C3-1848-A74B-2A6EBA634046}"/>
              </a:ext>
            </a:extLst>
          </p:cNvPr>
          <p:cNvSpPr/>
          <p:nvPr/>
        </p:nvSpPr>
        <p:spPr>
          <a:xfrm>
            <a:off x="1844040" y="5914183"/>
            <a:ext cx="7039044" cy="869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ko-KR" dirty="0"/>
              <a:t>CNN</a:t>
            </a:r>
            <a:r>
              <a:rPr lang="ko-KR" altLang="en-US" dirty="0"/>
              <a:t>은 사람이 분류 특징을 직접 지정하는 것이 아니라</a:t>
            </a:r>
            <a:r>
              <a:rPr lang="en-US" altLang="ko-KR" dirty="0"/>
              <a:t>,</a:t>
            </a:r>
            <a:br>
              <a:rPr lang="en-US" altLang="ko-KR" dirty="0"/>
            </a:br>
            <a:r>
              <a:rPr lang="ko-KR" altLang="en-US" b="1" dirty="0"/>
              <a:t>이미지 분류에 유용한 특징을 학습 과정에서 자동으로 학습합니다</a:t>
            </a:r>
            <a:r>
              <a:rPr lang="en-US" altLang="ko-KR" b="1" dirty="0"/>
              <a:t>.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313EA89-BDDA-694B-8C1A-CCB54FD424F5}"/>
              </a:ext>
            </a:extLst>
          </p:cNvPr>
          <p:cNvSpPr/>
          <p:nvPr/>
        </p:nvSpPr>
        <p:spPr>
          <a:xfrm>
            <a:off x="429801" y="3062137"/>
            <a:ext cx="2752277" cy="869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※ CNN</a:t>
            </a:r>
            <a:r>
              <a:rPr lang="ko-KR" altLang="en-US" dirty="0"/>
              <a:t>의 기본 구조를 단순화한 개념도</a:t>
            </a:r>
          </a:p>
        </p:txBody>
      </p:sp>
    </p:spTree>
    <p:extLst>
      <p:ext uri="{BB962C8B-B14F-4D97-AF65-F5344CB8AC3E}">
        <p14:creationId xmlns:p14="http://schemas.microsoft.com/office/powerpoint/2010/main" val="12436577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4B9BCE9-FA67-BA4B-B622-53112413844C}"/>
              </a:ext>
            </a:extLst>
          </p:cNvPr>
          <p:cNvSpPr/>
          <p:nvPr/>
        </p:nvSpPr>
        <p:spPr>
          <a:xfrm>
            <a:off x="109720" y="120134"/>
            <a:ext cx="221990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500" b="1" dirty="0"/>
              <a:t>8. </a:t>
            </a:r>
            <a:r>
              <a:rPr lang="en" altLang="ko-KR" sz="2500" b="1" dirty="0"/>
              <a:t>ResNet-18</a:t>
            </a:r>
            <a:endParaRPr lang="ko-KR" altLang="en-US" sz="2500" b="1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5A703E5-720E-D341-8D6F-52D45346C89F}"/>
              </a:ext>
            </a:extLst>
          </p:cNvPr>
          <p:cNvSpPr/>
          <p:nvPr/>
        </p:nvSpPr>
        <p:spPr>
          <a:xfrm>
            <a:off x="491108" y="1438680"/>
            <a:ext cx="7281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b="1" dirty="0"/>
              <a:t>① ResNet-18</a:t>
            </a:r>
            <a:r>
              <a:rPr lang="ko-KR" altLang="en-US" b="1" dirty="0"/>
              <a:t>은 </a:t>
            </a:r>
            <a:r>
              <a:rPr lang="en" altLang="ko-KR" b="1" dirty="0"/>
              <a:t>CNN </a:t>
            </a:r>
            <a:r>
              <a:rPr lang="ko-KR" altLang="en-US" b="1" dirty="0"/>
              <a:t>모델의 한 종류</a:t>
            </a:r>
            <a:br>
              <a:rPr lang="ko-KR" altLang="en-US" dirty="0"/>
            </a:br>
            <a:r>
              <a:rPr lang="en-US" altLang="ko-KR" dirty="0"/>
              <a:t>18</a:t>
            </a:r>
            <a:r>
              <a:rPr lang="ko-KR" altLang="en-US" dirty="0"/>
              <a:t>개의 주요 학습 층으로 구성된 비교적 가벼운 </a:t>
            </a:r>
            <a:r>
              <a:rPr lang="en" altLang="ko-KR" dirty="0" err="1"/>
              <a:t>ResNet</a:t>
            </a:r>
            <a:r>
              <a:rPr lang="en" altLang="ko-KR" dirty="0"/>
              <a:t> </a:t>
            </a:r>
            <a:r>
              <a:rPr lang="ko-KR" altLang="en-US" dirty="0"/>
              <a:t>모델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2449128-6177-D240-A4A6-F08A82F8567D}"/>
              </a:ext>
            </a:extLst>
          </p:cNvPr>
          <p:cNvSpPr/>
          <p:nvPr/>
        </p:nvSpPr>
        <p:spPr>
          <a:xfrm>
            <a:off x="491108" y="2871188"/>
            <a:ext cx="80906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b="1" dirty="0"/>
              <a:t>② </a:t>
            </a:r>
            <a:r>
              <a:rPr lang="en" altLang="ko-KR" b="1" dirty="0" err="1"/>
              <a:t>ResNet</a:t>
            </a:r>
            <a:r>
              <a:rPr lang="ko-KR" altLang="en-US" b="1" dirty="0"/>
              <a:t>의 핵심 </a:t>
            </a:r>
            <a:r>
              <a:rPr lang="en-US" altLang="ko-KR" b="1" dirty="0"/>
              <a:t>— </a:t>
            </a:r>
            <a:r>
              <a:rPr lang="en" altLang="ko-KR" b="1" dirty="0"/>
              <a:t>Skip Connection</a:t>
            </a:r>
            <a:br>
              <a:rPr lang="en" altLang="ko-KR" dirty="0"/>
            </a:br>
            <a:r>
              <a:rPr lang="ko-KR" altLang="en-US" dirty="0"/>
              <a:t>앞의 입력 정보를 몇 개의 층을 건너뛰어 </a:t>
            </a:r>
            <a:r>
              <a:rPr lang="ko-KR" altLang="en-US" b="1" dirty="0"/>
              <a:t>뒤의 결과에 직접 더하는 연결 구조</a:t>
            </a:r>
            <a:br>
              <a:rPr lang="ko-KR" altLang="en-US" dirty="0"/>
            </a:br>
            <a:r>
              <a:rPr lang="ko-KR" altLang="en-US" dirty="0"/>
              <a:t>→ 신경망이 깊어져도 학습이 원활하게 이루어지도록 도움</a:t>
            </a:r>
            <a:endParaRPr lang="ko-KR" altLang="en-US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7AAADB0-9015-0E42-AA52-43E7AD185AB4}"/>
              </a:ext>
            </a:extLst>
          </p:cNvPr>
          <p:cNvSpPr/>
          <p:nvPr/>
        </p:nvSpPr>
        <p:spPr>
          <a:xfrm>
            <a:off x="491107" y="4672395"/>
            <a:ext cx="88330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③ 왜 </a:t>
            </a:r>
            <a:r>
              <a:rPr lang="en" altLang="ko-KR" b="1" dirty="0"/>
              <a:t>ResNet-18</a:t>
            </a:r>
            <a:r>
              <a:rPr lang="ko-KR" altLang="en-US" b="1" dirty="0"/>
              <a:t>을 사용할까</a:t>
            </a:r>
            <a:r>
              <a:rPr lang="en-US" altLang="ko-KR" b="1" dirty="0"/>
              <a:t>?</a:t>
            </a:r>
            <a:endParaRPr lang="ko-KR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/>
              <a:t>비교적 작은 모델 규모</a:t>
            </a:r>
            <a:r>
              <a:rPr lang="ko-KR" altLang="en-US" dirty="0"/>
              <a:t> → 학습 속도가 빠르고 계산 부담이 적음 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/>
              <a:t>Skip connection</a:t>
            </a:r>
            <a:r>
              <a:rPr lang="en" altLang="ko-KR" dirty="0"/>
              <a:t> → </a:t>
            </a:r>
            <a:r>
              <a:rPr lang="ko-KR" altLang="en-US" dirty="0"/>
              <a:t>안정적인 학습에 도움 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/>
              <a:t>ImageNet </a:t>
            </a:r>
            <a:r>
              <a:rPr lang="ko-KR" altLang="en-US" b="1" dirty="0" err="1"/>
              <a:t>사전학습</a:t>
            </a:r>
            <a:r>
              <a:rPr lang="ko-KR" altLang="en-US" b="1" dirty="0"/>
              <a:t> 가중치 활용 가능</a:t>
            </a:r>
            <a:r>
              <a:rPr lang="ko-KR" altLang="en-US" dirty="0"/>
              <a:t> → 제한된 데이터에서도 </a:t>
            </a:r>
            <a:r>
              <a:rPr lang="ko-KR" altLang="en-US" dirty="0" err="1"/>
              <a:t>전이학습</a:t>
            </a:r>
            <a:r>
              <a:rPr lang="ko-KR" altLang="en-US" dirty="0"/>
              <a:t> 가능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D98E308-069A-D14D-9924-DB53BC6AD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558" y="2649515"/>
            <a:ext cx="3175000" cy="17145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4EBC6B1E-D57A-AD49-A574-1C2663E1F973}"/>
              </a:ext>
            </a:extLst>
          </p:cNvPr>
          <p:cNvSpPr/>
          <p:nvPr/>
        </p:nvSpPr>
        <p:spPr>
          <a:xfrm>
            <a:off x="8766780" y="4556979"/>
            <a:ext cx="299312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900" dirty="0" err="1"/>
              <a:t>https</a:t>
            </a:r>
            <a:r>
              <a:rPr lang="ko-KR" altLang="en-US" sz="900" dirty="0"/>
              <a:t>://</a:t>
            </a:r>
            <a:r>
              <a:rPr lang="ko-KR" altLang="en-US" sz="900" dirty="0" err="1"/>
              <a:t>en.wikipedia.org</a:t>
            </a:r>
            <a:r>
              <a:rPr lang="ko-KR" altLang="en-US" sz="900" dirty="0"/>
              <a:t>/</a:t>
            </a:r>
            <a:r>
              <a:rPr lang="ko-KR" altLang="en-US" sz="900" dirty="0" err="1"/>
              <a:t>wiki</a:t>
            </a:r>
            <a:r>
              <a:rPr lang="ko-KR" altLang="en-US" sz="900" dirty="0"/>
              <a:t>/</a:t>
            </a:r>
            <a:r>
              <a:rPr lang="ko-KR" altLang="en-US" sz="900" dirty="0" err="1"/>
              <a:t>Residual_neural_network</a:t>
            </a:r>
            <a:endParaRPr lang="ko-KR" altLang="en-US" sz="900" dirty="0"/>
          </a:p>
        </p:txBody>
      </p:sp>
    </p:spTree>
    <p:extLst>
      <p:ext uri="{BB962C8B-B14F-4D97-AF65-F5344CB8AC3E}">
        <p14:creationId xmlns:p14="http://schemas.microsoft.com/office/powerpoint/2010/main" val="22050754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4C78B9F-011C-5345-B71B-01C7E84FA899}"/>
              </a:ext>
            </a:extLst>
          </p:cNvPr>
          <p:cNvSpPr/>
          <p:nvPr/>
        </p:nvSpPr>
        <p:spPr>
          <a:xfrm>
            <a:off x="217710" y="135374"/>
            <a:ext cx="851707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500" b="1" dirty="0"/>
              <a:t>9. 모델은 어떻게 학습할까? — 한 </a:t>
            </a:r>
            <a:r>
              <a:rPr lang="ko-KR" altLang="en-US" sz="2500" b="1" dirty="0" err="1"/>
              <a:t>Epoch에서</a:t>
            </a:r>
            <a:r>
              <a:rPr lang="ko-KR" altLang="en-US" sz="2500" b="1" dirty="0"/>
              <a:t> 일어나는 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DBC5577-2F93-E34B-AF4D-3E988CDD0FE1}"/>
              </a:ext>
            </a:extLst>
          </p:cNvPr>
          <p:cNvSpPr/>
          <p:nvPr/>
        </p:nvSpPr>
        <p:spPr>
          <a:xfrm>
            <a:off x="5845108" y="5521868"/>
            <a:ext cx="62265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>
                <a:solidFill>
                  <a:schemeClr val="accent1"/>
                </a:solidFill>
                <a:latin typeface="+mj-lt"/>
                <a:ea typeface="Noto Sans CJK KR" pitchFamily="34" charset="-122"/>
                <a:cs typeface="Noto Sans CJK KR" pitchFamily="34" charset="-120"/>
              </a:rPr>
              <a:t>모델은</a:t>
            </a:r>
            <a:endParaRPr lang="en-US" altLang="ko-KR" sz="2400" b="1" dirty="0">
              <a:solidFill>
                <a:schemeClr val="accent1"/>
              </a:solidFill>
              <a:latin typeface="+mj-lt"/>
              <a:ea typeface="Noto Sans CJK KR" pitchFamily="34" charset="-122"/>
              <a:cs typeface="Noto Sans CJK KR" pitchFamily="34" charset="-120"/>
            </a:endParaRPr>
          </a:p>
          <a:p>
            <a:r>
              <a:rPr lang="en-US" altLang="ko-KR" sz="2400" b="1" dirty="0">
                <a:solidFill>
                  <a:schemeClr val="accent1"/>
                </a:solidFill>
                <a:latin typeface="+mj-lt"/>
                <a:ea typeface="Noto Sans CJK KR" pitchFamily="34" charset="-122"/>
                <a:cs typeface="Noto Sans CJK KR" pitchFamily="34" charset="-120"/>
              </a:rPr>
              <a:t>  “</a:t>
            </a:r>
            <a:r>
              <a:rPr lang="ko-KR" altLang="en-US" sz="2400" b="1" dirty="0">
                <a:solidFill>
                  <a:schemeClr val="accent1"/>
                </a:solidFill>
                <a:latin typeface="+mj-lt"/>
                <a:ea typeface="Noto Sans CJK KR" pitchFamily="34" charset="-122"/>
                <a:cs typeface="Noto Sans CJK KR" pitchFamily="34" charset="-120"/>
              </a:rPr>
              <a:t>예측 → 틀린 정도 계산 → 조금 수정</a:t>
            </a:r>
            <a:r>
              <a:rPr lang="en-US" altLang="ko-KR" sz="2400" b="1" dirty="0">
                <a:solidFill>
                  <a:schemeClr val="accent1"/>
                </a:solidFill>
                <a:latin typeface="+mj-lt"/>
                <a:ea typeface="Noto Sans CJK KR" pitchFamily="34" charset="-122"/>
                <a:cs typeface="Noto Sans CJK KR" pitchFamily="34" charset="-120"/>
              </a:rPr>
              <a:t>”</a:t>
            </a:r>
            <a:r>
              <a:rPr lang="ko-KR" altLang="en-US" sz="2400" b="1" dirty="0">
                <a:solidFill>
                  <a:schemeClr val="accent1"/>
                </a:solidFill>
                <a:latin typeface="+mj-lt"/>
                <a:ea typeface="Noto Sans CJK KR" pitchFamily="34" charset="-122"/>
                <a:cs typeface="Noto Sans CJK KR" pitchFamily="34" charset="-120"/>
              </a:rPr>
              <a:t>을</a:t>
            </a:r>
            <a:endParaRPr lang="en-US" altLang="ko-KR" sz="2400" b="1" dirty="0">
              <a:solidFill>
                <a:schemeClr val="accent1"/>
              </a:solidFill>
              <a:latin typeface="+mj-lt"/>
              <a:ea typeface="Noto Sans CJK KR" pitchFamily="34" charset="-122"/>
              <a:cs typeface="Noto Sans CJK KR" pitchFamily="34" charset="-120"/>
            </a:endParaRPr>
          </a:p>
          <a:p>
            <a:r>
              <a:rPr lang="ko-KR" altLang="en-US" sz="2400" b="1" dirty="0">
                <a:solidFill>
                  <a:schemeClr val="accent1"/>
                </a:solidFill>
                <a:latin typeface="+mj-lt"/>
                <a:ea typeface="Noto Sans CJK KR" pitchFamily="34" charset="-122"/>
                <a:cs typeface="Noto Sans CJK KR" pitchFamily="34" charset="-120"/>
              </a:rPr>
              <a:t>  반복하며 학습</a:t>
            </a:r>
            <a:endParaRPr lang="en-US" altLang="ko-KR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029A152-67B0-F240-B5A5-D08F55E0A178}"/>
              </a:ext>
            </a:extLst>
          </p:cNvPr>
          <p:cNvSpPr/>
          <p:nvPr/>
        </p:nvSpPr>
        <p:spPr>
          <a:xfrm>
            <a:off x="552004" y="1588235"/>
            <a:ext cx="502583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+mj-lt"/>
              </a:rPr>
              <a:t>① 이미지 입력</a:t>
            </a:r>
            <a:br>
              <a:rPr lang="ko-KR" altLang="en-US" dirty="0">
                <a:latin typeface="+mj-lt"/>
              </a:rPr>
            </a:br>
            <a:r>
              <a:rPr lang="ko-KR" altLang="en-US" dirty="0">
                <a:latin typeface="+mj-lt"/>
              </a:rPr>
              <a:t>식물표본 이미지 </a:t>
            </a:r>
            <a:r>
              <a:rPr lang="en-US" altLang="ko-KR" dirty="0">
                <a:latin typeface="+mj-lt"/>
              </a:rPr>
              <a:t>+ </a:t>
            </a:r>
            <a:r>
              <a:rPr lang="ko-KR" altLang="en-US" dirty="0">
                <a:latin typeface="+mj-lt"/>
              </a:rPr>
              <a:t>정답 종</a:t>
            </a:r>
            <a:r>
              <a:rPr lang="en-US" altLang="ko-KR" dirty="0">
                <a:latin typeface="+mj-lt"/>
              </a:rPr>
              <a:t>(label)</a:t>
            </a:r>
            <a:endParaRPr lang="ko-KR" altLang="en-US" dirty="0"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9A101BA-EE37-B84F-A2C4-93005CC26B08}"/>
              </a:ext>
            </a:extLst>
          </p:cNvPr>
          <p:cNvSpPr/>
          <p:nvPr/>
        </p:nvSpPr>
        <p:spPr>
          <a:xfrm>
            <a:off x="552004" y="2715735"/>
            <a:ext cx="502583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+mj-lt"/>
              </a:rPr>
              <a:t>② 예측하기</a:t>
            </a:r>
            <a:br>
              <a:rPr lang="ko-KR" altLang="en-US" dirty="0">
                <a:latin typeface="+mj-lt"/>
              </a:rPr>
            </a:br>
            <a:r>
              <a:rPr lang="en" altLang="ko-KR" dirty="0">
                <a:latin typeface="+mj-lt"/>
              </a:rPr>
              <a:t>ResNet-18</a:t>
            </a:r>
            <a:r>
              <a:rPr lang="ko-KR" altLang="en-US" dirty="0">
                <a:latin typeface="+mj-lt"/>
              </a:rPr>
              <a:t>이 각 종에 대한 예측 점수를 계산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029BB51-9BA1-4A45-9BD5-2A0DD40F3B2A}"/>
              </a:ext>
            </a:extLst>
          </p:cNvPr>
          <p:cNvSpPr/>
          <p:nvPr/>
        </p:nvSpPr>
        <p:spPr>
          <a:xfrm>
            <a:off x="552004" y="3843235"/>
            <a:ext cx="502583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+mj-lt"/>
              </a:rPr>
              <a:t>③ </a:t>
            </a:r>
            <a:r>
              <a:rPr lang="en-US" altLang="ko-KR" b="1" dirty="0">
                <a:latin typeface="+mj-lt"/>
              </a:rPr>
              <a:t>Loss</a:t>
            </a:r>
            <a:r>
              <a:rPr lang="ko-KR" altLang="en-US" b="1" dirty="0">
                <a:latin typeface="+mj-lt"/>
              </a:rPr>
              <a:t> 계산</a:t>
            </a:r>
            <a:br>
              <a:rPr lang="ko-KR" altLang="en-US" dirty="0">
                <a:latin typeface="+mj-lt"/>
              </a:rPr>
            </a:br>
            <a:r>
              <a:rPr lang="ko-KR" altLang="en-US" dirty="0">
                <a:latin typeface="+mj-lt"/>
              </a:rPr>
              <a:t>예측 결과를 정답과 비교하여 </a:t>
            </a:r>
            <a:r>
              <a:rPr lang="en" altLang="ko-KR" dirty="0">
                <a:latin typeface="+mj-lt"/>
              </a:rPr>
              <a:t>Loss </a:t>
            </a:r>
            <a:r>
              <a:rPr lang="ko-KR" altLang="en-US" dirty="0">
                <a:latin typeface="+mj-lt"/>
              </a:rPr>
              <a:t>계산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912198C-08F1-244E-8B61-9A5FAF8DC6FD}"/>
              </a:ext>
            </a:extLst>
          </p:cNvPr>
          <p:cNvSpPr/>
          <p:nvPr/>
        </p:nvSpPr>
        <p:spPr>
          <a:xfrm>
            <a:off x="552003" y="4970735"/>
            <a:ext cx="502583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+mj-lt"/>
              </a:rPr>
              <a:t>④ 가중치 수정</a:t>
            </a:r>
            <a:br>
              <a:rPr lang="ko-KR" altLang="en-US" dirty="0">
                <a:latin typeface="+mj-lt"/>
              </a:rPr>
            </a:br>
            <a:r>
              <a:rPr lang="en" altLang="ko-KR" dirty="0">
                <a:latin typeface="+mj-lt"/>
              </a:rPr>
              <a:t>Loss</a:t>
            </a:r>
            <a:r>
              <a:rPr lang="ko-KR" altLang="en-US" dirty="0">
                <a:latin typeface="+mj-lt"/>
              </a:rPr>
              <a:t>가 줄어드는 방향으로 가중치를 조금 수정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243EC38-5FED-9C47-966E-433A22171B71}"/>
              </a:ext>
            </a:extLst>
          </p:cNvPr>
          <p:cNvSpPr/>
          <p:nvPr/>
        </p:nvSpPr>
        <p:spPr>
          <a:xfrm>
            <a:off x="1612715" y="5937367"/>
            <a:ext cx="348080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solidFill>
                  <a:srgbClr val="00B050"/>
                </a:solidFill>
              </a:rPr>
              <a:t>다음 </a:t>
            </a:r>
            <a:r>
              <a:rPr lang="en" altLang="ko-KR" b="1" dirty="0">
                <a:solidFill>
                  <a:srgbClr val="00B050"/>
                </a:solidFill>
              </a:rPr>
              <a:t>batch</a:t>
            </a:r>
            <a:r>
              <a:rPr lang="ko-KR" altLang="en-US" b="1" dirty="0">
                <a:solidFill>
                  <a:srgbClr val="00B050"/>
                </a:solidFill>
              </a:rPr>
              <a:t>에서 반복</a:t>
            </a:r>
          </a:p>
        </p:txBody>
      </p:sp>
      <p:sp>
        <p:nvSpPr>
          <p:cNvPr id="10" name="아래쪽 화살표[D] 9">
            <a:extLst>
              <a:ext uri="{FF2B5EF4-FFF2-40B4-BE49-F238E27FC236}">
                <a16:creationId xmlns:a16="http://schemas.microsoft.com/office/drawing/2014/main" id="{68BFED36-B65C-7B47-8E5A-13CEC9109B02}"/>
              </a:ext>
            </a:extLst>
          </p:cNvPr>
          <p:cNvSpPr/>
          <p:nvPr/>
        </p:nvSpPr>
        <p:spPr>
          <a:xfrm>
            <a:off x="2684725" y="2319392"/>
            <a:ext cx="411480" cy="3392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1" name="아래쪽 화살표[D] 10">
            <a:extLst>
              <a:ext uri="{FF2B5EF4-FFF2-40B4-BE49-F238E27FC236}">
                <a16:creationId xmlns:a16="http://schemas.microsoft.com/office/drawing/2014/main" id="{04C36BB1-CF06-6E46-B78A-54A38A5A38FB}"/>
              </a:ext>
            </a:extLst>
          </p:cNvPr>
          <p:cNvSpPr/>
          <p:nvPr/>
        </p:nvSpPr>
        <p:spPr>
          <a:xfrm>
            <a:off x="2684725" y="3432257"/>
            <a:ext cx="411480" cy="3392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2C7AF2F-E72B-EF41-B1AE-DF060F60C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4725" y="4557174"/>
            <a:ext cx="444500" cy="368300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0B1E446C-568A-5846-99CA-8ACC5E952ECD}"/>
              </a:ext>
            </a:extLst>
          </p:cNvPr>
          <p:cNvSpPr/>
          <p:nvPr/>
        </p:nvSpPr>
        <p:spPr>
          <a:xfrm>
            <a:off x="5939155" y="888825"/>
            <a:ext cx="613251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latin typeface="+mj-lt"/>
              </a:rPr>
              <a:t>Epoch</a:t>
            </a:r>
            <a:r>
              <a:rPr lang="ko-KR" altLang="en-US" b="1" dirty="0">
                <a:latin typeface="+mj-lt"/>
              </a:rPr>
              <a:t>란</a:t>
            </a:r>
            <a:r>
              <a:rPr lang="en-US" altLang="ko-KR" b="1" dirty="0">
                <a:latin typeface="+mj-lt"/>
              </a:rPr>
              <a:t>?</a:t>
            </a:r>
          </a:p>
          <a:p>
            <a:r>
              <a:rPr lang="ko-KR" altLang="en-US" sz="1600" dirty="0">
                <a:latin typeface="+mj-lt"/>
              </a:rPr>
              <a:t>    전체 학습 데이터를 한 번 모두 학습하는 것 </a:t>
            </a:r>
            <a:r>
              <a:rPr lang="en-US" altLang="ko-KR" sz="1600" dirty="0">
                <a:latin typeface="+mj-lt"/>
              </a:rPr>
              <a:t>= </a:t>
            </a:r>
            <a:r>
              <a:rPr lang="en-US" altLang="ko-KR" sz="1600" b="1" dirty="0">
                <a:latin typeface="+mj-lt"/>
              </a:rPr>
              <a:t>1 </a:t>
            </a:r>
            <a:r>
              <a:rPr lang="en" altLang="ko-KR" sz="1600" b="1" dirty="0">
                <a:latin typeface="+mj-lt"/>
              </a:rPr>
              <a:t>Epoch</a:t>
            </a:r>
            <a:endParaRPr lang="en-US" altLang="ko-KR" sz="1600" b="1" dirty="0">
              <a:latin typeface="+mj-lt"/>
            </a:endParaRPr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4AAD65FB-2B1F-A546-AF90-DF09405E98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959437"/>
              </p:ext>
            </p:extLst>
          </p:nvPr>
        </p:nvGraphicFramePr>
        <p:xfrm>
          <a:off x="6697855" y="3604546"/>
          <a:ext cx="2126105" cy="1420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6105">
                  <a:extLst>
                    <a:ext uri="{9D8B030D-6E8A-4147-A177-3AD203B41FA5}">
                      <a16:colId xmlns:a16="http://schemas.microsoft.com/office/drawing/2014/main" val="2929581119"/>
                    </a:ext>
                  </a:extLst>
                </a:gridCol>
              </a:tblGrid>
              <a:tr h="5064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학습 </a:t>
                      </a:r>
                      <a:r>
                        <a:rPr lang="en-US" altLang="ko-KR" dirty="0"/>
                        <a:t>(Train)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024261"/>
                  </a:ext>
                </a:extLst>
              </a:tr>
              <a:tr h="8741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/>
                        <a:t>예측</a:t>
                      </a:r>
                      <a:endParaRPr lang="en-US" altLang="ko-KR" sz="1800" dirty="0"/>
                    </a:p>
                    <a:p>
                      <a:pPr algn="ctr" latinLnBrk="1"/>
                      <a:r>
                        <a:rPr lang="ko-KR" altLang="en-US" sz="1800" dirty="0"/>
                        <a:t> </a:t>
                      </a:r>
                      <a:r>
                        <a:rPr lang="en-US" altLang="ko-KR" sz="1800" dirty="0">
                          <a:sym typeface="Wingdings" pitchFamily="2" charset="2"/>
                        </a:rPr>
                        <a:t> Loss</a:t>
                      </a:r>
                      <a:r>
                        <a:rPr lang="ko-KR" altLang="en-US" sz="1800" dirty="0"/>
                        <a:t> 계산</a:t>
                      </a:r>
                      <a:endParaRPr lang="en-US" altLang="ko-KR" sz="1800" dirty="0"/>
                    </a:p>
                    <a:p>
                      <a:pPr algn="ctr" latinLnBrk="1"/>
                      <a:r>
                        <a:rPr lang="en-US" altLang="ko-KR" sz="1800" dirty="0">
                          <a:sym typeface="Wingdings" pitchFamily="2" charset="2"/>
                        </a:rPr>
                        <a:t></a:t>
                      </a:r>
                      <a:r>
                        <a:rPr lang="en-US" altLang="ko-KR" sz="1800" dirty="0"/>
                        <a:t> </a:t>
                      </a:r>
                      <a:r>
                        <a:rPr lang="ko-KR" altLang="en-US" sz="1800" b="1" dirty="0"/>
                        <a:t>가중치 수정 </a:t>
                      </a:r>
                      <a:r>
                        <a:rPr lang="en-US" altLang="ko-KR" sz="1800" b="1" dirty="0"/>
                        <a:t>O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518946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2ED36265-DB2C-6348-A8C6-E619911D9204}"/>
              </a:ext>
            </a:extLst>
          </p:cNvPr>
          <p:cNvSpPr txBox="1"/>
          <p:nvPr/>
        </p:nvSpPr>
        <p:spPr>
          <a:xfrm>
            <a:off x="552003" y="1156250"/>
            <a:ext cx="29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600" b="1" dirty="0"/>
              <a:t>한 </a:t>
            </a:r>
            <a:r>
              <a:rPr kumimoji="1" lang="en-US" altLang="ko-KR" sz="1600" b="1" dirty="0"/>
              <a:t>batch</a:t>
            </a:r>
            <a:r>
              <a:rPr kumimoji="1" lang="ko-KR" altLang="en-US" sz="1600" b="1" dirty="0"/>
              <a:t>의 학습과정</a:t>
            </a:r>
          </a:p>
        </p:txBody>
      </p:sp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id="{0211D59A-72E3-2B48-BD0A-27BC5C4450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15619"/>
              </p:ext>
            </p:extLst>
          </p:nvPr>
        </p:nvGraphicFramePr>
        <p:xfrm>
          <a:off x="9208135" y="3604546"/>
          <a:ext cx="2435225" cy="1420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5225">
                  <a:extLst>
                    <a:ext uri="{9D8B030D-6E8A-4147-A177-3AD203B41FA5}">
                      <a16:colId xmlns:a16="http://schemas.microsoft.com/office/drawing/2014/main" val="2929581119"/>
                    </a:ext>
                  </a:extLst>
                </a:gridCol>
              </a:tblGrid>
              <a:tr h="5064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검증 </a:t>
                      </a:r>
                      <a:r>
                        <a:rPr lang="en-US" altLang="ko-KR" dirty="0"/>
                        <a:t>(Validation)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024261"/>
                  </a:ext>
                </a:extLst>
              </a:tr>
              <a:tr h="8741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/>
                        <a:t>예측</a:t>
                      </a:r>
                      <a:endParaRPr lang="en-US" altLang="ko-KR" sz="1800" dirty="0"/>
                    </a:p>
                    <a:p>
                      <a:pPr algn="ctr" latinLnBrk="1"/>
                      <a:r>
                        <a:rPr lang="ko-KR" altLang="en-US" sz="1800" dirty="0"/>
                        <a:t>  </a:t>
                      </a:r>
                      <a:r>
                        <a:rPr lang="en-US" altLang="ko-KR" sz="1800" dirty="0">
                          <a:sym typeface="Wingdings" pitchFamily="2" charset="2"/>
                        </a:rPr>
                        <a:t> Loss</a:t>
                      </a:r>
                      <a:r>
                        <a:rPr lang="en-US" altLang="ko-KR" sz="1800" dirty="0"/>
                        <a:t> · </a:t>
                      </a:r>
                      <a:r>
                        <a:rPr lang="ko-KR" altLang="en-US" sz="1800" dirty="0"/>
                        <a:t>성능 확인</a:t>
                      </a:r>
                      <a:endParaRPr lang="en-US" altLang="ko-KR" sz="1800" dirty="0"/>
                    </a:p>
                    <a:p>
                      <a:pPr algn="ctr" latinLnBrk="1"/>
                      <a:r>
                        <a:rPr lang="en-US" altLang="ko-KR" sz="1800" dirty="0">
                          <a:sym typeface="Wingdings" pitchFamily="2" charset="2"/>
                        </a:rPr>
                        <a:t></a:t>
                      </a:r>
                      <a:r>
                        <a:rPr lang="en-US" altLang="ko-KR" sz="1800" dirty="0"/>
                        <a:t> </a:t>
                      </a:r>
                      <a:r>
                        <a:rPr lang="ko-KR" altLang="en-US" sz="1800" b="1" dirty="0"/>
                        <a:t>가중치 수정 </a:t>
                      </a:r>
                      <a:r>
                        <a:rPr lang="en-US" altLang="ko-KR" sz="1800" b="1" dirty="0"/>
                        <a:t>X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518946"/>
                  </a:ext>
                </a:extLst>
              </a:tr>
            </a:tbl>
          </a:graphicData>
        </a:graphic>
      </p:graphicFrame>
      <p:sp>
        <p:nvSpPr>
          <p:cNvPr id="22" name="직사각형 21">
            <a:extLst>
              <a:ext uri="{FF2B5EF4-FFF2-40B4-BE49-F238E27FC236}">
                <a16:creationId xmlns:a16="http://schemas.microsoft.com/office/drawing/2014/main" id="{78DB9671-3559-6547-88A9-4C099DECEB3F}"/>
              </a:ext>
            </a:extLst>
          </p:cNvPr>
          <p:cNvSpPr/>
          <p:nvPr/>
        </p:nvSpPr>
        <p:spPr>
          <a:xfrm>
            <a:off x="5939154" y="1671537"/>
            <a:ext cx="570420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</a:rPr>
              <a:t>손실</a:t>
            </a:r>
            <a:r>
              <a:rPr lang="en-US" altLang="ko-KR" b="1" dirty="0">
                <a:latin typeface="+mn-ea"/>
              </a:rPr>
              <a:t>(</a:t>
            </a:r>
            <a:r>
              <a:rPr lang="ko-KR" altLang="en-US" b="1" dirty="0" err="1">
                <a:latin typeface="+mn-ea"/>
              </a:rPr>
              <a:t>Loss</a:t>
            </a:r>
            <a:r>
              <a:rPr lang="en-US" altLang="ko-KR" b="1" dirty="0">
                <a:latin typeface="+mn-ea"/>
              </a:rPr>
              <a:t>)</a:t>
            </a:r>
            <a:r>
              <a:rPr lang="ko-KR" altLang="en-US" b="1" dirty="0">
                <a:latin typeface="+mn-ea"/>
              </a:rPr>
              <a:t>이란</a:t>
            </a:r>
            <a:r>
              <a:rPr lang="en-US" altLang="ko-KR" b="1" dirty="0">
                <a:latin typeface="+mn-ea"/>
              </a:rPr>
              <a:t>?</a:t>
            </a:r>
          </a:p>
          <a:p>
            <a:r>
              <a:rPr lang="ko-KR" altLang="en-US" sz="1600" dirty="0">
                <a:latin typeface="+mn-ea"/>
              </a:rPr>
              <a:t>    모델의 예측이 정답과 얼마나 다른지를 나타내는 수치</a:t>
            </a:r>
            <a:endParaRPr lang="en-US" altLang="ko-KR" sz="1600" dirty="0">
              <a:latin typeface="+mn-ea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84E6E08-DF0A-8943-8178-D4B6E2A893BF}"/>
              </a:ext>
            </a:extLst>
          </p:cNvPr>
          <p:cNvSpPr/>
          <p:nvPr/>
        </p:nvSpPr>
        <p:spPr>
          <a:xfrm>
            <a:off x="5939154" y="2491487"/>
            <a:ext cx="62528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</a:rPr>
              <a:t>가중치</a:t>
            </a:r>
            <a:r>
              <a:rPr lang="en-US" altLang="ko-KR" b="1" dirty="0">
                <a:latin typeface="+mn-ea"/>
              </a:rPr>
              <a:t>(Weight)</a:t>
            </a:r>
          </a:p>
          <a:p>
            <a:r>
              <a:rPr lang="ko-KR" altLang="en-US" sz="1600" dirty="0">
                <a:latin typeface="+mn-ea"/>
              </a:rPr>
              <a:t>    모델의 예측 결과를 결정하는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학습을 통해 조정되는 내부의 값</a:t>
            </a:r>
            <a:endParaRPr lang="en-US" altLang="ko-KR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55106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2">
            <a:extLst>
              <a:ext uri="{FF2B5EF4-FFF2-40B4-BE49-F238E27FC236}">
                <a16:creationId xmlns:a16="http://schemas.microsoft.com/office/drawing/2014/main" id="{AFC4B1A1-E08C-5640-BD90-FA2CB940DD03}"/>
              </a:ext>
            </a:extLst>
          </p:cNvPr>
          <p:cNvSpPr/>
          <p:nvPr/>
        </p:nvSpPr>
        <p:spPr>
          <a:xfrm>
            <a:off x="285206" y="116114"/>
            <a:ext cx="7044507" cy="5029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r>
              <a:rPr lang="en-US" sz="2500" b="1" dirty="0">
                <a:latin typeface="+mn-ea"/>
                <a:cs typeface="Noto Sans CJK KR" pitchFamily="34" charset="-120"/>
              </a:rPr>
              <a:t>9–10. </a:t>
            </a:r>
            <a:r>
              <a:rPr lang="ko-KR" altLang="en-US" sz="2500" b="1" dirty="0">
                <a:latin typeface="+mn-ea"/>
                <a:cs typeface="Noto Sans CJK KR" pitchFamily="34" charset="-120"/>
              </a:rPr>
              <a:t>예측 결과를 이용한 성능 지표 산출</a:t>
            </a:r>
            <a:endParaRPr lang="en-US" sz="2500" b="1" dirty="0">
              <a:latin typeface="+mn-ea"/>
            </a:endParaRPr>
          </a:p>
        </p:txBody>
      </p:sp>
      <p:sp>
        <p:nvSpPr>
          <p:cNvPr id="31" name="Text 3">
            <a:extLst>
              <a:ext uri="{FF2B5EF4-FFF2-40B4-BE49-F238E27FC236}">
                <a16:creationId xmlns:a16="http://schemas.microsoft.com/office/drawing/2014/main" id="{FD867F01-067E-7C49-8D94-7A281B6338A9}"/>
              </a:ext>
            </a:extLst>
          </p:cNvPr>
          <p:cNvSpPr/>
          <p:nvPr/>
        </p:nvSpPr>
        <p:spPr>
          <a:xfrm>
            <a:off x="401321" y="734237"/>
            <a:ext cx="8089536" cy="601039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 fontScale="92500"/>
          </a:bodyPr>
          <a:lstStyle/>
          <a:p>
            <a:r>
              <a:rPr lang="ko-KR" altLang="en-US" sz="2400" b="1" dirty="0" err="1">
                <a:solidFill>
                  <a:srgbClr val="0070C0"/>
                </a:solidFill>
                <a:latin typeface="+mn-ea"/>
              </a:rPr>
              <a:t>실제값</a:t>
            </a:r>
            <a:r>
              <a:rPr lang="en-US" altLang="ko-KR" sz="2400" b="1" dirty="0">
                <a:solidFill>
                  <a:srgbClr val="0070C0"/>
                </a:solidFill>
                <a:latin typeface="+mn-ea"/>
              </a:rPr>
              <a:t>(</a:t>
            </a:r>
            <a:r>
              <a:rPr lang="en" altLang="ko-KR" sz="2400" b="1" dirty="0" err="1">
                <a:solidFill>
                  <a:srgbClr val="0070C0"/>
                </a:solidFill>
                <a:latin typeface="+mn-ea"/>
              </a:rPr>
              <a:t>y_true</a:t>
            </a:r>
            <a:r>
              <a:rPr lang="en" altLang="ko-KR" sz="2400" b="1" dirty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2400" b="1" dirty="0">
                <a:solidFill>
                  <a:srgbClr val="0070C0"/>
                </a:solidFill>
                <a:latin typeface="+mn-ea"/>
              </a:rPr>
              <a:t>과 </a:t>
            </a:r>
            <a:r>
              <a:rPr lang="ko-KR" altLang="en-US" sz="2400" b="1" dirty="0" err="1">
                <a:solidFill>
                  <a:srgbClr val="0070C0"/>
                </a:solidFill>
                <a:latin typeface="+mn-ea"/>
              </a:rPr>
              <a:t>예측값</a:t>
            </a:r>
            <a:r>
              <a:rPr lang="en-US" altLang="ko-KR" sz="2400" b="1" dirty="0">
                <a:solidFill>
                  <a:srgbClr val="0070C0"/>
                </a:solidFill>
                <a:latin typeface="+mn-ea"/>
              </a:rPr>
              <a:t>(</a:t>
            </a:r>
            <a:r>
              <a:rPr lang="en" altLang="ko-KR" sz="2400" b="1" dirty="0" err="1">
                <a:solidFill>
                  <a:srgbClr val="0070C0"/>
                </a:solidFill>
                <a:latin typeface="+mn-ea"/>
              </a:rPr>
              <a:t>y_pred</a:t>
            </a:r>
            <a:r>
              <a:rPr lang="en" altLang="ko-KR" sz="2400" b="1" dirty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2400" b="1" dirty="0">
                <a:solidFill>
                  <a:srgbClr val="0070C0"/>
                </a:solidFill>
                <a:latin typeface="+mn-ea"/>
              </a:rPr>
              <a:t>을 비교하여 분류 성능을 평가</a:t>
            </a:r>
            <a:endParaRPr lang="en-US" altLang="ko-KR" sz="2400" b="1" dirty="0">
              <a:solidFill>
                <a:srgbClr val="0070C0"/>
              </a:solidFill>
              <a:latin typeface="+mn-ea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B1A9DCAC-6694-D24E-ABAE-5A83E66A2BC8}"/>
              </a:ext>
            </a:extLst>
          </p:cNvPr>
          <p:cNvGraphicFramePr>
            <a:graphicFrameLocks noGrp="1"/>
          </p:cNvGraphicFramePr>
          <p:nvPr/>
        </p:nvGraphicFramePr>
        <p:xfrm>
          <a:off x="708796" y="2927617"/>
          <a:ext cx="3744000" cy="2954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00">
                  <a:extLst>
                    <a:ext uri="{9D8B030D-6E8A-4147-A177-3AD203B41FA5}">
                      <a16:colId xmlns:a16="http://schemas.microsoft.com/office/drawing/2014/main" val="2390545052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647518143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519636011"/>
                    </a:ext>
                  </a:extLst>
                </a:gridCol>
              </a:tblGrid>
              <a:tr h="8905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이미지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실제 종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정답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AI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예측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965796"/>
                  </a:ext>
                </a:extLst>
              </a:tr>
              <a:tr h="5159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1.jpg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Species A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Species A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9162225"/>
                  </a:ext>
                </a:extLst>
              </a:tr>
              <a:tr h="5159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2.jpg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Species B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Species C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763593"/>
                  </a:ext>
                </a:extLst>
              </a:tr>
              <a:tr h="5159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3.jpg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Species C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Species C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1109655"/>
                  </a:ext>
                </a:extLst>
              </a:tr>
              <a:tr h="5159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1279099"/>
                  </a:ext>
                </a:extLst>
              </a:tr>
            </a:tbl>
          </a:graphicData>
        </a:graphic>
      </p:graphicFrame>
      <p:sp>
        <p:nvSpPr>
          <p:cNvPr id="3" name="직사각형 2">
            <a:extLst>
              <a:ext uri="{FF2B5EF4-FFF2-40B4-BE49-F238E27FC236}">
                <a16:creationId xmlns:a16="http://schemas.microsoft.com/office/drawing/2014/main" id="{85357914-1DB2-D74D-B887-61520BF656DB}"/>
              </a:ext>
            </a:extLst>
          </p:cNvPr>
          <p:cNvSpPr/>
          <p:nvPr/>
        </p:nvSpPr>
        <p:spPr>
          <a:xfrm>
            <a:off x="592682" y="1594985"/>
            <a:ext cx="3222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b="1" dirty="0"/>
              <a:t>① Validation </a:t>
            </a:r>
            <a:r>
              <a:rPr lang="ko-KR" altLang="en-US" b="1" dirty="0"/>
              <a:t>예측 결과 수집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D5675D1-A98F-2A44-8F52-636F428C5C4E}"/>
              </a:ext>
            </a:extLst>
          </p:cNvPr>
          <p:cNvSpPr/>
          <p:nvPr/>
        </p:nvSpPr>
        <p:spPr>
          <a:xfrm>
            <a:off x="708796" y="1989468"/>
            <a:ext cx="43589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dirty="0"/>
              <a:t>Validation </a:t>
            </a:r>
            <a:r>
              <a:rPr lang="ko-KR" altLang="en-US" dirty="0"/>
              <a:t>이미지 → 모델 예측</a:t>
            </a:r>
            <a:endParaRPr lang="en-US" altLang="ko-KR" dirty="0"/>
          </a:p>
          <a:p>
            <a:r>
              <a:rPr lang="ko-KR" altLang="en-US" dirty="0"/>
              <a:t> → </a:t>
            </a:r>
            <a:r>
              <a:rPr lang="ko-KR" altLang="en-US" dirty="0" err="1"/>
              <a:t>실제값</a:t>
            </a:r>
            <a:r>
              <a:rPr lang="en-US" altLang="ko-KR" dirty="0"/>
              <a:t>(</a:t>
            </a:r>
            <a:r>
              <a:rPr lang="en" altLang="ko-KR" dirty="0" err="1"/>
              <a:t>y_true</a:t>
            </a:r>
            <a:r>
              <a:rPr lang="en" altLang="ko-KR" dirty="0"/>
              <a:t>) · </a:t>
            </a:r>
            <a:r>
              <a:rPr lang="ko-KR" altLang="en-US" dirty="0" err="1"/>
              <a:t>예측값</a:t>
            </a:r>
            <a:r>
              <a:rPr lang="en-US" altLang="ko-KR" dirty="0"/>
              <a:t>(</a:t>
            </a:r>
            <a:r>
              <a:rPr lang="en" altLang="ko-KR" dirty="0" err="1"/>
              <a:t>y_pred</a:t>
            </a:r>
            <a:r>
              <a:rPr lang="en" altLang="ko-KR" dirty="0"/>
              <a:t>) </a:t>
            </a:r>
            <a:r>
              <a:rPr lang="ko-KR" altLang="en-US" dirty="0"/>
              <a:t>수집</a:t>
            </a:r>
          </a:p>
        </p:txBody>
      </p:sp>
    </p:spTree>
    <p:extLst>
      <p:ext uri="{BB962C8B-B14F-4D97-AF65-F5344CB8AC3E}">
        <p14:creationId xmlns:p14="http://schemas.microsoft.com/office/powerpoint/2010/main" val="201952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9799F9F-79D9-F445-B2CF-4034B987D296}"/>
              </a:ext>
            </a:extLst>
          </p:cNvPr>
          <p:cNvSpPr/>
          <p:nvPr/>
        </p:nvSpPr>
        <p:spPr>
          <a:xfrm>
            <a:off x="183375" y="80510"/>
            <a:ext cx="3869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2. </a:t>
            </a:r>
            <a:r>
              <a:rPr lang="ko-KR" altLang="en-US" b="1" dirty="0"/>
              <a:t>서버 접속 및 개인 가상환경 생성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044C3CC-5500-49A0-A27B-810FC2F10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360051" y="1108520"/>
            <a:ext cx="1582241" cy="205043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9638429-A1CC-3241-B549-401B90F74B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955" b="23362"/>
          <a:stretch/>
        </p:blipFill>
        <p:spPr>
          <a:xfrm>
            <a:off x="8586339" y="1827936"/>
            <a:ext cx="1581723" cy="57594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B198BF8-30FD-AB45-84E7-67B70EB21F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07" t="23137" r="107" b="20879"/>
          <a:stretch/>
        </p:blipFill>
        <p:spPr>
          <a:xfrm>
            <a:off x="8664598" y="2394243"/>
            <a:ext cx="1581723" cy="6361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CAC2B1-E730-924D-9643-14C583435EF8}"/>
              </a:ext>
            </a:extLst>
          </p:cNvPr>
          <p:cNvSpPr txBox="1"/>
          <p:nvPr/>
        </p:nvSpPr>
        <p:spPr>
          <a:xfrm>
            <a:off x="8335010" y="1402383"/>
            <a:ext cx="2155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000" b="1" dirty="0">
                <a:solidFill>
                  <a:srgbClr val="00B050"/>
                </a:solidFill>
                <a:latin typeface="+mj-lt"/>
              </a:rPr>
              <a:t>&lt;Viola</a:t>
            </a:r>
            <a:r>
              <a:rPr kumimoji="1" lang="ko-KR" altLang="en-US" sz="2000" b="1" dirty="0">
                <a:solidFill>
                  <a:srgbClr val="00B050"/>
                </a:solidFill>
                <a:latin typeface="+mj-lt"/>
              </a:rPr>
              <a:t> 서버</a:t>
            </a:r>
            <a:r>
              <a:rPr kumimoji="1" lang="en-US" altLang="ko-KR" sz="2000" b="1" dirty="0">
                <a:solidFill>
                  <a:srgbClr val="00B050"/>
                </a:solidFill>
                <a:latin typeface="+mj-lt"/>
              </a:rPr>
              <a:t>&gt;</a:t>
            </a:r>
            <a:endParaRPr kumimoji="1" lang="ko-KR" altLang="en-US" sz="20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EB6FC1-8BF0-8740-8DAD-3995FB0C3339}"/>
              </a:ext>
            </a:extLst>
          </p:cNvPr>
          <p:cNvSpPr txBox="1"/>
          <p:nvPr/>
        </p:nvSpPr>
        <p:spPr>
          <a:xfrm>
            <a:off x="8419943" y="3018653"/>
            <a:ext cx="2070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ko-KR" sz="1200" dirty="0"/>
              <a:t>NVIDIA RTX A6000 × 2</a:t>
            </a:r>
            <a:br>
              <a:rPr lang="en" altLang="ko-KR" sz="1200" dirty="0"/>
            </a:br>
            <a:r>
              <a:rPr lang="ko-KR" altLang="en-US" sz="1200" dirty="0"/>
              <a:t>각 </a:t>
            </a:r>
            <a:r>
              <a:rPr lang="en" altLang="ko-KR" sz="1200" dirty="0"/>
              <a:t>GPU</a:t>
            </a:r>
            <a:r>
              <a:rPr lang="ko-KR" altLang="en-US" sz="1200" dirty="0"/>
              <a:t>당 </a:t>
            </a:r>
            <a:r>
              <a:rPr lang="en" altLang="ko-KR" sz="1200" dirty="0"/>
              <a:t>VRAM 48 GB</a:t>
            </a:r>
            <a:endParaRPr kumimoji="1" lang="ko-KR" altLang="en-US" sz="1200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C127B05-EA8D-784C-A55C-8E3D6D04F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604" y="1453154"/>
            <a:ext cx="1991448" cy="1991448"/>
          </a:xfrm>
          <a:prstGeom prst="rect">
            <a:avLst/>
          </a:prstGeom>
        </p:spPr>
      </p:pic>
      <p:sp>
        <p:nvSpPr>
          <p:cNvPr id="15" name="오른쪽 화살표[R] 14">
            <a:extLst>
              <a:ext uri="{FF2B5EF4-FFF2-40B4-BE49-F238E27FC236}">
                <a16:creationId xmlns:a16="http://schemas.microsoft.com/office/drawing/2014/main" id="{124979A8-F058-5C4A-9E1D-EAE90212FC64}"/>
              </a:ext>
            </a:extLst>
          </p:cNvPr>
          <p:cNvSpPr/>
          <p:nvPr/>
        </p:nvSpPr>
        <p:spPr>
          <a:xfrm>
            <a:off x="3221160" y="2338361"/>
            <a:ext cx="4867038" cy="32160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981801-E0A3-E646-8247-CE2D0A9ECA2F}"/>
              </a:ext>
            </a:extLst>
          </p:cNvPr>
          <p:cNvSpPr txBox="1"/>
          <p:nvPr/>
        </p:nvSpPr>
        <p:spPr>
          <a:xfrm>
            <a:off x="1344610" y="1387377"/>
            <a:ext cx="1580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000" b="1" dirty="0">
                <a:solidFill>
                  <a:srgbClr val="00B050"/>
                </a:solidFill>
                <a:latin typeface="+mj-lt"/>
              </a:rPr>
              <a:t>&lt;</a:t>
            </a:r>
            <a:r>
              <a:rPr kumimoji="1" lang="ko-KR" altLang="en-US" sz="2000" b="1" dirty="0">
                <a:solidFill>
                  <a:srgbClr val="00B050"/>
                </a:solidFill>
                <a:latin typeface="+mj-lt"/>
              </a:rPr>
              <a:t>개인 </a:t>
            </a:r>
            <a:r>
              <a:rPr kumimoji="1" lang="en-US" altLang="ko-KR" sz="2000" b="1" dirty="0">
                <a:solidFill>
                  <a:srgbClr val="00B050"/>
                </a:solidFill>
                <a:latin typeface="+mj-lt"/>
              </a:rPr>
              <a:t>PC&gt;</a:t>
            </a:r>
            <a:endParaRPr kumimoji="1" lang="ko-KR" altLang="en-US" sz="20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345C3A-5DF4-0249-BDC9-D4ECA3C367DA}"/>
              </a:ext>
            </a:extLst>
          </p:cNvPr>
          <p:cNvSpPr txBox="1"/>
          <p:nvPr/>
        </p:nvSpPr>
        <p:spPr>
          <a:xfrm>
            <a:off x="4415511" y="1968417"/>
            <a:ext cx="2296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b="1" dirty="0">
                <a:solidFill>
                  <a:srgbClr val="FF0000"/>
                </a:solidFill>
              </a:rPr>
              <a:t>SSH</a:t>
            </a:r>
            <a:r>
              <a:rPr kumimoji="1" lang="ko-KR" altLang="en-US" b="1" dirty="0">
                <a:solidFill>
                  <a:srgbClr val="FF0000"/>
                </a:solidFill>
              </a:rPr>
              <a:t>로 원격접속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F9EC119-7338-7C4B-AD44-9A0C7DB4B020}"/>
              </a:ext>
            </a:extLst>
          </p:cNvPr>
          <p:cNvSpPr/>
          <p:nvPr/>
        </p:nvSpPr>
        <p:spPr>
          <a:xfrm>
            <a:off x="8335010" y="3612201"/>
            <a:ext cx="38106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/>
              <a:t>*VRAM: </a:t>
            </a:r>
            <a:r>
              <a:rPr lang="ko-KR" altLang="en-US" sz="1200" dirty="0" err="1"/>
              <a:t>GPU가</a:t>
            </a:r>
            <a:r>
              <a:rPr lang="ko-KR" altLang="en-US" sz="1200" dirty="0"/>
              <a:t> </a:t>
            </a:r>
            <a:r>
              <a:rPr lang="ko-KR" altLang="en-US" sz="1200" dirty="0" err="1"/>
              <a:t>딥러닝</a:t>
            </a:r>
            <a:r>
              <a:rPr lang="ko-KR" altLang="en-US" sz="1200" dirty="0"/>
              <a:t> 연산에 사용하는 전용 메모리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E3D2229-46C6-9F41-938B-DA5FF325E96D}"/>
              </a:ext>
            </a:extLst>
          </p:cNvPr>
          <p:cNvSpPr/>
          <p:nvPr/>
        </p:nvSpPr>
        <p:spPr>
          <a:xfrm>
            <a:off x="565524" y="4038284"/>
            <a:ext cx="2290797" cy="400110"/>
          </a:xfrm>
          <a:prstGeom prst="rect">
            <a:avLst/>
          </a:prstGeom>
          <a:solidFill>
            <a:schemeClr val="accent6"/>
          </a:solidFill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b="1" dirty="0"/>
              <a:t>가상환경</a:t>
            </a:r>
            <a:endParaRPr lang="ko-KR" altLang="en-US" sz="20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DAC937C-8DE0-454F-941D-0C5EF868853C}"/>
              </a:ext>
            </a:extLst>
          </p:cNvPr>
          <p:cNvSpPr/>
          <p:nvPr/>
        </p:nvSpPr>
        <p:spPr>
          <a:xfrm>
            <a:off x="813848" y="4606332"/>
            <a:ext cx="112147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프로젝트별로 </a:t>
            </a:r>
            <a:r>
              <a:rPr lang="en" altLang="ko-KR" dirty="0"/>
              <a:t>Python</a:t>
            </a:r>
            <a:r>
              <a:rPr lang="ko-KR" altLang="en-US" dirty="0"/>
              <a:t>과 라이브러리</a:t>
            </a:r>
            <a:r>
              <a:rPr lang="en-US" altLang="ko-KR" dirty="0"/>
              <a:t>(</a:t>
            </a:r>
            <a:r>
              <a:rPr lang="ko-KR" altLang="en-US" dirty="0"/>
              <a:t>분석에 필요한 프로그램</a:t>
            </a:r>
            <a:r>
              <a:rPr lang="en-US" altLang="ko-KR" dirty="0"/>
              <a:t>)</a:t>
            </a:r>
            <a:r>
              <a:rPr lang="ko-KR" altLang="en-US" dirty="0"/>
              <a:t> 버전을 </a:t>
            </a:r>
            <a:r>
              <a:rPr lang="ko-KR" altLang="en-US" b="1" dirty="0"/>
              <a:t>독립적으로 관리하는 작업 환경</a:t>
            </a:r>
            <a:endParaRPr lang="en-US" altLang="ko-KR" b="1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23E863E-92B4-FF43-B7F4-579C60312399}"/>
              </a:ext>
            </a:extLst>
          </p:cNvPr>
          <p:cNvSpPr/>
          <p:nvPr/>
        </p:nvSpPr>
        <p:spPr>
          <a:xfrm>
            <a:off x="813848" y="5354585"/>
            <a:ext cx="90183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b="1" dirty="0"/>
              <a:t>Q1) </a:t>
            </a:r>
            <a:r>
              <a:rPr lang="ko-KR" altLang="en-US" b="1" dirty="0"/>
              <a:t>왜 </a:t>
            </a:r>
            <a:r>
              <a:rPr lang="ko-KR" altLang="en-US" b="1" dirty="0" err="1"/>
              <a:t>가상환경을</a:t>
            </a:r>
            <a:r>
              <a:rPr lang="ko-KR" altLang="en-US" b="1" dirty="0"/>
              <a:t> 사용할까요</a:t>
            </a:r>
            <a:r>
              <a:rPr lang="en-US" altLang="ko-KR" b="1" dirty="0"/>
              <a:t>?</a:t>
            </a:r>
            <a:br>
              <a:rPr lang="ko-KR" altLang="en-US" dirty="0"/>
            </a:br>
            <a:r>
              <a:rPr lang="ko-KR" altLang="en-US" dirty="0"/>
              <a:t>      프로젝트마다 필요한 프로그램의 버전이 다를 수 있기 때문에</a:t>
            </a:r>
            <a:r>
              <a:rPr lang="en-US" altLang="ko-KR" dirty="0"/>
              <a:t>,</a:t>
            </a:r>
            <a:br>
              <a:rPr lang="en-US" altLang="ko-KR" dirty="0"/>
            </a:br>
            <a:r>
              <a:rPr lang="en-US" altLang="ko-KR" dirty="0"/>
              <a:t>        </a:t>
            </a:r>
            <a:r>
              <a:rPr lang="ko-KR" altLang="en-US" b="1" dirty="0"/>
              <a:t>서로 영향을 주지 않고 안정적으로 분석하기 위해 사용합니다</a:t>
            </a:r>
            <a:r>
              <a:rPr lang="en-US" altLang="ko-KR" b="1" dirty="0"/>
              <a:t>.</a:t>
            </a:r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435910C-5841-5D47-9A44-59BD60DCB38C}"/>
              </a:ext>
            </a:extLst>
          </p:cNvPr>
          <p:cNvSpPr/>
          <p:nvPr/>
        </p:nvSpPr>
        <p:spPr>
          <a:xfrm>
            <a:off x="565524" y="828763"/>
            <a:ext cx="2523448" cy="400110"/>
          </a:xfrm>
          <a:prstGeom prst="rect">
            <a:avLst/>
          </a:prstGeom>
          <a:solidFill>
            <a:schemeClr val="accent6"/>
          </a:solidFill>
        </p:spPr>
        <p:txBody>
          <a:bodyPr wrap="none">
            <a:spAutoFit/>
          </a:bodyPr>
          <a:lstStyle/>
          <a:p>
            <a:r>
              <a:rPr lang="ko-KR" altLang="en-US" sz="2000" b="1" dirty="0"/>
              <a:t>GPU 서버 원격 접속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BB6C71F-D452-C245-9E0E-3BEBDBF37501}"/>
              </a:ext>
            </a:extLst>
          </p:cNvPr>
          <p:cNvSpPr/>
          <p:nvPr/>
        </p:nvSpPr>
        <p:spPr>
          <a:xfrm>
            <a:off x="3945285" y="2761887"/>
            <a:ext cx="34187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/>
              <a:t>*SSH: 개인 </a:t>
            </a:r>
            <a:r>
              <a:rPr lang="ko-KR" altLang="en-US" sz="1400" dirty="0" err="1"/>
              <a:t>PC에서</a:t>
            </a:r>
            <a:r>
              <a:rPr lang="ko-KR" altLang="en-US" sz="1400" dirty="0"/>
              <a:t> </a:t>
            </a:r>
            <a:r>
              <a:rPr lang="ko-KR" altLang="en-US" sz="1400" b="1" dirty="0"/>
              <a:t>원격 서버에</a:t>
            </a:r>
            <a:endParaRPr lang="en-US" altLang="ko-KR" sz="1400" b="1" dirty="0"/>
          </a:p>
          <a:p>
            <a:r>
              <a:rPr lang="en-US" altLang="ko-KR" sz="1400" b="1" dirty="0"/>
              <a:t>       </a:t>
            </a:r>
            <a:r>
              <a:rPr lang="ko-KR" altLang="en-US" sz="1400" b="1" dirty="0"/>
              <a:t> 안전하게 접속</a:t>
            </a:r>
            <a:r>
              <a:rPr lang="ko-KR" altLang="en-US" sz="1400" dirty="0"/>
              <a:t>하기 위한 방식</a:t>
            </a:r>
          </a:p>
        </p:txBody>
      </p:sp>
    </p:spTree>
    <p:extLst>
      <p:ext uri="{BB962C8B-B14F-4D97-AF65-F5344CB8AC3E}">
        <p14:creationId xmlns:p14="http://schemas.microsoft.com/office/powerpoint/2010/main" val="24596265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2">
            <a:extLst>
              <a:ext uri="{FF2B5EF4-FFF2-40B4-BE49-F238E27FC236}">
                <a16:creationId xmlns:a16="http://schemas.microsoft.com/office/drawing/2014/main" id="{AFC4B1A1-E08C-5640-BD90-FA2CB940DD03}"/>
              </a:ext>
            </a:extLst>
          </p:cNvPr>
          <p:cNvSpPr/>
          <p:nvPr/>
        </p:nvSpPr>
        <p:spPr>
          <a:xfrm>
            <a:off x="285206" y="116114"/>
            <a:ext cx="7044507" cy="5029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r>
              <a:rPr lang="en-US" sz="2500" b="1" dirty="0">
                <a:latin typeface="+mn-ea"/>
                <a:cs typeface="Noto Sans CJK KR" pitchFamily="34" charset="-120"/>
              </a:rPr>
              <a:t>9–10. </a:t>
            </a:r>
            <a:r>
              <a:rPr lang="ko-KR" altLang="en-US" sz="2500" b="1" dirty="0">
                <a:latin typeface="+mn-ea"/>
                <a:cs typeface="Noto Sans CJK KR" pitchFamily="34" charset="-120"/>
              </a:rPr>
              <a:t>예측 결과를 이용한 성능 지표 산출</a:t>
            </a:r>
            <a:endParaRPr lang="en-US" sz="2500" b="1" dirty="0">
              <a:latin typeface="+mn-ea"/>
            </a:endParaRPr>
          </a:p>
        </p:txBody>
      </p:sp>
      <p:sp>
        <p:nvSpPr>
          <p:cNvPr id="31" name="Text 3">
            <a:extLst>
              <a:ext uri="{FF2B5EF4-FFF2-40B4-BE49-F238E27FC236}">
                <a16:creationId xmlns:a16="http://schemas.microsoft.com/office/drawing/2014/main" id="{FD867F01-067E-7C49-8D94-7A281B6338A9}"/>
              </a:ext>
            </a:extLst>
          </p:cNvPr>
          <p:cNvSpPr/>
          <p:nvPr/>
        </p:nvSpPr>
        <p:spPr>
          <a:xfrm>
            <a:off x="401321" y="734237"/>
            <a:ext cx="8089536" cy="601039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 fontScale="92500"/>
          </a:bodyPr>
          <a:lstStyle/>
          <a:p>
            <a:r>
              <a:rPr lang="ko-KR" altLang="en-US" sz="2400" b="1" dirty="0" err="1">
                <a:solidFill>
                  <a:srgbClr val="0070C0"/>
                </a:solidFill>
                <a:latin typeface="+mn-ea"/>
              </a:rPr>
              <a:t>실제값</a:t>
            </a:r>
            <a:r>
              <a:rPr lang="en-US" altLang="ko-KR" sz="2400" b="1" dirty="0">
                <a:solidFill>
                  <a:srgbClr val="0070C0"/>
                </a:solidFill>
                <a:latin typeface="+mn-ea"/>
              </a:rPr>
              <a:t>(</a:t>
            </a:r>
            <a:r>
              <a:rPr lang="en" altLang="ko-KR" sz="2400" b="1" dirty="0" err="1">
                <a:solidFill>
                  <a:srgbClr val="0070C0"/>
                </a:solidFill>
                <a:latin typeface="+mn-ea"/>
              </a:rPr>
              <a:t>y_true</a:t>
            </a:r>
            <a:r>
              <a:rPr lang="en" altLang="ko-KR" sz="2400" b="1" dirty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2400" b="1" dirty="0">
                <a:solidFill>
                  <a:srgbClr val="0070C0"/>
                </a:solidFill>
                <a:latin typeface="+mn-ea"/>
              </a:rPr>
              <a:t>과 </a:t>
            </a:r>
            <a:r>
              <a:rPr lang="ko-KR" altLang="en-US" sz="2400" b="1" dirty="0" err="1">
                <a:solidFill>
                  <a:srgbClr val="0070C0"/>
                </a:solidFill>
                <a:latin typeface="+mn-ea"/>
              </a:rPr>
              <a:t>예측값</a:t>
            </a:r>
            <a:r>
              <a:rPr lang="en-US" altLang="ko-KR" sz="2400" b="1" dirty="0">
                <a:solidFill>
                  <a:srgbClr val="0070C0"/>
                </a:solidFill>
                <a:latin typeface="+mn-ea"/>
              </a:rPr>
              <a:t>(</a:t>
            </a:r>
            <a:r>
              <a:rPr lang="en" altLang="ko-KR" sz="2400" b="1" dirty="0" err="1">
                <a:solidFill>
                  <a:srgbClr val="0070C0"/>
                </a:solidFill>
                <a:latin typeface="+mn-ea"/>
              </a:rPr>
              <a:t>y_pred</a:t>
            </a:r>
            <a:r>
              <a:rPr lang="en" altLang="ko-KR" sz="2400" b="1" dirty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2400" b="1" dirty="0">
                <a:solidFill>
                  <a:srgbClr val="0070C0"/>
                </a:solidFill>
                <a:latin typeface="+mn-ea"/>
              </a:rPr>
              <a:t>을 비교하여 분류 성능을 평가</a:t>
            </a:r>
            <a:endParaRPr lang="en-US" altLang="ko-KR" sz="24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E99941F-05B3-FB4F-A72D-3F4EDA64B504}"/>
              </a:ext>
            </a:extLst>
          </p:cNvPr>
          <p:cNvGrpSpPr/>
          <p:nvPr/>
        </p:nvGrpSpPr>
        <p:grpSpPr>
          <a:xfrm>
            <a:off x="5291203" y="1617161"/>
            <a:ext cx="6573042" cy="4939111"/>
            <a:chOff x="5291203" y="1617161"/>
            <a:chExt cx="6573042" cy="4939111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27990E52-E79E-AC4B-9288-14DA8FAA579B}"/>
                </a:ext>
              </a:extLst>
            </p:cNvPr>
            <p:cNvSpPr/>
            <p:nvPr/>
          </p:nvSpPr>
          <p:spPr>
            <a:xfrm>
              <a:off x="5291203" y="1617161"/>
              <a:ext cx="25891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/>
                <a:t>② 분류 성능 지표 산출</a:t>
              </a:r>
            </a:p>
          </p:txBody>
        </p: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D589D9D3-8B03-6C41-8423-6E5B6BF85942}"/>
                </a:ext>
              </a:extLst>
            </p:cNvPr>
            <p:cNvGrpSpPr/>
            <p:nvPr/>
          </p:nvGrpSpPr>
          <p:grpSpPr>
            <a:xfrm>
              <a:off x="5357401" y="2074610"/>
              <a:ext cx="6506844" cy="720000"/>
              <a:chOff x="5357401" y="2074610"/>
              <a:chExt cx="6506844" cy="720000"/>
            </a:xfrm>
          </p:grpSpPr>
          <p:sp>
            <p:nvSpPr>
              <p:cNvPr id="8" name="모서리가 둥근 직사각형 7">
                <a:extLst>
                  <a:ext uri="{FF2B5EF4-FFF2-40B4-BE49-F238E27FC236}">
                    <a16:creationId xmlns:a16="http://schemas.microsoft.com/office/drawing/2014/main" id="{17A248B8-8C2D-D242-A130-0FB331ADDEBE}"/>
                  </a:ext>
                </a:extLst>
              </p:cNvPr>
              <p:cNvSpPr/>
              <p:nvPr/>
            </p:nvSpPr>
            <p:spPr>
              <a:xfrm>
                <a:off x="5357401" y="2074610"/>
                <a:ext cx="6506844" cy="72000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BC720D3-67AC-054E-817B-6491C32586C2}"/>
                  </a:ext>
                </a:extLst>
              </p:cNvPr>
              <p:cNvSpPr txBox="1"/>
              <p:nvPr/>
            </p:nvSpPr>
            <p:spPr>
              <a:xfrm>
                <a:off x="5401729" y="2097099"/>
                <a:ext cx="13017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ko-KR" b="1" dirty="0"/>
                  <a:t>Accuracy</a:t>
                </a:r>
              </a:p>
              <a:p>
                <a:pPr algn="ctr"/>
                <a:r>
                  <a:rPr kumimoji="1" lang="en-US" altLang="ko-KR" b="1" dirty="0"/>
                  <a:t>(</a:t>
                </a:r>
                <a:r>
                  <a:rPr kumimoji="1" lang="ko-KR" altLang="en-US" b="1" dirty="0"/>
                  <a:t>정확도</a:t>
                </a:r>
                <a:r>
                  <a:rPr kumimoji="1" lang="en-US" altLang="ko-KR" b="1" dirty="0"/>
                  <a:t>)</a:t>
                </a:r>
              </a:p>
            </p:txBody>
          </p:sp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FE90E919-DBF5-6146-912E-110C87426148}"/>
                  </a:ext>
                </a:extLst>
              </p:cNvPr>
              <p:cNvSpPr/>
              <p:nvPr/>
            </p:nvSpPr>
            <p:spPr>
              <a:xfrm>
                <a:off x="6747786" y="2297245"/>
                <a:ext cx="386032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600" dirty="0"/>
                  <a:t>전체적으로 얼마나 잘 맞혔는가</a:t>
                </a:r>
                <a:r>
                  <a:rPr lang="en-US" altLang="ko-KR" sz="1600" dirty="0"/>
                  <a:t>?</a:t>
                </a:r>
                <a:endParaRPr lang="ko-KR" altLang="en-US" sz="1600" dirty="0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554C3AB5-1B74-BA4D-A475-C6654700A647}"/>
                </a:ext>
              </a:extLst>
            </p:cNvPr>
            <p:cNvGrpSpPr/>
            <p:nvPr/>
          </p:nvGrpSpPr>
          <p:grpSpPr>
            <a:xfrm>
              <a:off x="5357401" y="2927617"/>
              <a:ext cx="6506844" cy="720000"/>
              <a:chOff x="5763801" y="2839145"/>
              <a:chExt cx="6506844" cy="720000"/>
            </a:xfrm>
          </p:grpSpPr>
          <p:sp>
            <p:nvSpPr>
              <p:cNvPr id="52" name="모서리가 둥근 직사각형 51">
                <a:extLst>
                  <a:ext uri="{FF2B5EF4-FFF2-40B4-BE49-F238E27FC236}">
                    <a16:creationId xmlns:a16="http://schemas.microsoft.com/office/drawing/2014/main" id="{E0874206-1638-6E46-A702-7E2A39D57F7C}"/>
                  </a:ext>
                </a:extLst>
              </p:cNvPr>
              <p:cNvSpPr/>
              <p:nvPr/>
            </p:nvSpPr>
            <p:spPr>
              <a:xfrm>
                <a:off x="5763801" y="2839145"/>
                <a:ext cx="6506844" cy="7200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E5D014E-A2FB-654C-9AD4-87CFCEC46B42}"/>
                  </a:ext>
                </a:extLst>
              </p:cNvPr>
              <p:cNvSpPr txBox="1"/>
              <p:nvPr/>
            </p:nvSpPr>
            <p:spPr>
              <a:xfrm>
                <a:off x="5808128" y="2905781"/>
                <a:ext cx="13017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ko-KR" b="1" dirty="0"/>
                  <a:t>Precision</a:t>
                </a:r>
              </a:p>
              <a:p>
                <a:pPr algn="ctr"/>
                <a:r>
                  <a:rPr kumimoji="1" lang="en-US" altLang="ko-KR" b="1" dirty="0"/>
                  <a:t>(</a:t>
                </a:r>
                <a:r>
                  <a:rPr kumimoji="1" lang="ko-KR" altLang="en-US" b="1" dirty="0"/>
                  <a:t>정밀도</a:t>
                </a:r>
                <a:r>
                  <a:rPr kumimoji="1" lang="en-US" altLang="ko-KR" b="1" dirty="0"/>
                  <a:t>)</a:t>
                </a:r>
                <a:endParaRPr kumimoji="1" lang="ko-KR" altLang="en-US" b="1" dirty="0"/>
              </a:p>
            </p:txBody>
          </p:sp>
          <p:sp>
            <p:nvSpPr>
              <p:cNvPr id="56" name="직사각형 55">
                <a:extLst>
                  <a:ext uri="{FF2B5EF4-FFF2-40B4-BE49-F238E27FC236}">
                    <a16:creationId xmlns:a16="http://schemas.microsoft.com/office/drawing/2014/main" id="{A3BCCD3A-3A8B-9645-8411-B478CE8E73A1}"/>
                  </a:ext>
                </a:extLst>
              </p:cNvPr>
              <p:cNvSpPr/>
              <p:nvPr/>
            </p:nvSpPr>
            <p:spPr>
              <a:xfrm>
                <a:off x="7130982" y="2916563"/>
                <a:ext cx="486166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600" dirty="0"/>
                  <a:t>그 종이라고 예측한 것들이 얼마나 </a:t>
                </a:r>
                <a:r>
                  <a:rPr lang="ko-KR" altLang="en-US" sz="1600" dirty="0" err="1"/>
                  <a:t>정확했는가</a:t>
                </a:r>
                <a:r>
                  <a:rPr lang="en-US" altLang="ko-KR" sz="1600" dirty="0"/>
                  <a:t>?</a:t>
                </a:r>
              </a:p>
              <a:p>
                <a:r>
                  <a:rPr lang="ko-KR" altLang="en-US" sz="1600" dirty="0"/>
                  <a:t>모델이 </a:t>
                </a:r>
                <a:r>
                  <a:rPr lang="en-US" altLang="ko-KR" sz="1600" dirty="0"/>
                  <a:t>True</a:t>
                </a:r>
                <a:r>
                  <a:rPr lang="ko-KR" altLang="en-US" sz="1600" dirty="0" err="1"/>
                  <a:t>라고</a:t>
                </a:r>
                <a:r>
                  <a:rPr lang="ko-KR" altLang="en-US" sz="1600" dirty="0"/>
                  <a:t> 분류한</a:t>
                </a:r>
                <a:r>
                  <a:rPr lang="en-US" altLang="ko-KR" sz="1600" dirty="0"/>
                  <a:t> </a:t>
                </a:r>
                <a:r>
                  <a:rPr lang="ko-KR" altLang="en-US" sz="1600" dirty="0"/>
                  <a:t>것 중 실제 </a:t>
                </a:r>
                <a:r>
                  <a:rPr lang="en-US" altLang="ko-KR" sz="1600" dirty="0"/>
                  <a:t>True</a:t>
                </a:r>
                <a:endParaRPr lang="ko-KR" altLang="en-US" sz="1600" dirty="0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D1E55B2E-1A14-C049-91D4-6B3E742D20E1}"/>
                </a:ext>
              </a:extLst>
            </p:cNvPr>
            <p:cNvGrpSpPr/>
            <p:nvPr/>
          </p:nvGrpSpPr>
          <p:grpSpPr>
            <a:xfrm>
              <a:off x="5357401" y="3766109"/>
              <a:ext cx="6506844" cy="720000"/>
              <a:chOff x="5763801" y="3756423"/>
              <a:chExt cx="6506844" cy="720000"/>
            </a:xfrm>
          </p:grpSpPr>
          <p:sp>
            <p:nvSpPr>
              <p:cNvPr id="53" name="모서리가 둥근 직사각형 52">
                <a:extLst>
                  <a:ext uri="{FF2B5EF4-FFF2-40B4-BE49-F238E27FC236}">
                    <a16:creationId xmlns:a16="http://schemas.microsoft.com/office/drawing/2014/main" id="{7C73AEEB-5206-4945-8B9B-CAF227B66634}"/>
                  </a:ext>
                </a:extLst>
              </p:cNvPr>
              <p:cNvSpPr/>
              <p:nvPr/>
            </p:nvSpPr>
            <p:spPr>
              <a:xfrm>
                <a:off x="5763801" y="3756423"/>
                <a:ext cx="6506844" cy="720000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dirty="0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F8F23E5-40F8-9940-BC96-8BA8E02BC144}"/>
                  </a:ext>
                </a:extLst>
              </p:cNvPr>
              <p:cNvSpPr txBox="1"/>
              <p:nvPr/>
            </p:nvSpPr>
            <p:spPr>
              <a:xfrm>
                <a:off x="5925795" y="3764079"/>
                <a:ext cx="10663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ko-KR" b="1" dirty="0"/>
                  <a:t>Recall</a:t>
                </a:r>
              </a:p>
              <a:p>
                <a:pPr algn="ctr"/>
                <a:r>
                  <a:rPr kumimoji="1" lang="en-US" altLang="ko-KR" b="1" dirty="0"/>
                  <a:t>(</a:t>
                </a:r>
                <a:r>
                  <a:rPr kumimoji="1" lang="ko-KR" altLang="en-US" b="1" dirty="0" err="1"/>
                  <a:t>재현율</a:t>
                </a:r>
                <a:r>
                  <a:rPr kumimoji="1" lang="en-US" altLang="ko-KR" b="1" dirty="0"/>
                  <a:t>)</a:t>
                </a:r>
                <a:endParaRPr kumimoji="1" lang="ko-KR" altLang="en-US" b="1" dirty="0"/>
              </a:p>
            </p:txBody>
          </p:sp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190F8D19-77E6-AC40-88D3-7ED17388CE81}"/>
                  </a:ext>
                </a:extLst>
              </p:cNvPr>
              <p:cNvSpPr/>
              <p:nvPr/>
            </p:nvSpPr>
            <p:spPr>
              <a:xfrm>
                <a:off x="7157949" y="3824035"/>
                <a:ext cx="483470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600" dirty="0"/>
                  <a:t>실제 그 종을 얼마나 놓치지 않고 찾아냈는가</a:t>
                </a:r>
                <a:r>
                  <a:rPr lang="en-US" altLang="ko-KR" sz="1600" dirty="0"/>
                  <a:t>?</a:t>
                </a:r>
              </a:p>
              <a:p>
                <a:r>
                  <a:rPr lang="ko-KR" altLang="en-US" sz="1600" dirty="0"/>
                  <a:t>실제 </a:t>
                </a:r>
                <a:r>
                  <a:rPr lang="en-US" altLang="ko-KR" sz="1600" dirty="0"/>
                  <a:t>True </a:t>
                </a:r>
                <a:r>
                  <a:rPr lang="ko-KR" altLang="en-US" sz="1600" dirty="0"/>
                  <a:t>중 모델이 </a:t>
                </a:r>
                <a:r>
                  <a:rPr lang="en-US" altLang="ko-KR" sz="1600" dirty="0"/>
                  <a:t>True</a:t>
                </a:r>
                <a:r>
                  <a:rPr lang="ko-KR" altLang="en-US" sz="1600" dirty="0"/>
                  <a:t>로 예측</a:t>
                </a:r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FFA8D10A-A4D9-A840-A828-1AC1D4666457}"/>
                </a:ext>
              </a:extLst>
            </p:cNvPr>
            <p:cNvGrpSpPr/>
            <p:nvPr/>
          </p:nvGrpSpPr>
          <p:grpSpPr>
            <a:xfrm>
              <a:off x="5357401" y="4604599"/>
              <a:ext cx="6506844" cy="720000"/>
              <a:chOff x="5763801" y="4738654"/>
              <a:chExt cx="6506844" cy="720000"/>
            </a:xfrm>
          </p:grpSpPr>
          <p:sp>
            <p:nvSpPr>
              <p:cNvPr id="54" name="모서리가 둥근 직사각형 53">
                <a:extLst>
                  <a:ext uri="{FF2B5EF4-FFF2-40B4-BE49-F238E27FC236}">
                    <a16:creationId xmlns:a16="http://schemas.microsoft.com/office/drawing/2014/main" id="{9DDC70D5-6E36-984D-979D-E314C2EE2642}"/>
                  </a:ext>
                </a:extLst>
              </p:cNvPr>
              <p:cNvSpPr/>
              <p:nvPr/>
            </p:nvSpPr>
            <p:spPr>
              <a:xfrm>
                <a:off x="5763801" y="4738654"/>
                <a:ext cx="6506844" cy="720000"/>
              </a:xfrm>
              <a:prstGeom prst="roundRect">
                <a:avLst/>
              </a:prstGeom>
              <a:solidFill>
                <a:srgbClr val="F3E6F8"/>
              </a:solidFill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CFBC4A6-89E0-F74D-B9A8-2375EB78E7CF}"/>
                  </a:ext>
                </a:extLst>
              </p:cNvPr>
              <p:cNvSpPr txBox="1"/>
              <p:nvPr/>
            </p:nvSpPr>
            <p:spPr>
              <a:xfrm>
                <a:off x="5829253" y="4775488"/>
                <a:ext cx="13017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ko-KR" b="1" dirty="0"/>
                  <a:t>F1-score</a:t>
                </a:r>
              </a:p>
              <a:p>
                <a:pPr algn="ctr"/>
                <a:r>
                  <a:rPr kumimoji="1" lang="en-US" altLang="ko-KR" b="1" dirty="0"/>
                  <a:t>(F1 </a:t>
                </a:r>
                <a:r>
                  <a:rPr kumimoji="1" lang="ko-KR" altLang="en-US" b="1" dirty="0"/>
                  <a:t>점수</a:t>
                </a:r>
                <a:r>
                  <a:rPr kumimoji="1" lang="en-US" altLang="ko-KR" b="1" dirty="0"/>
                  <a:t>)</a:t>
                </a:r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A6538B13-B3EA-5E42-B57C-FECE49666A19}"/>
                  </a:ext>
                </a:extLst>
              </p:cNvPr>
              <p:cNvSpPr/>
              <p:nvPr/>
            </p:nvSpPr>
            <p:spPr>
              <a:xfrm>
                <a:off x="7196434" y="4929376"/>
                <a:ext cx="347935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" altLang="ko-KR" sz="1600" dirty="0"/>
                  <a:t>Precision</a:t>
                </a:r>
                <a:r>
                  <a:rPr lang="ko-KR" altLang="en-US" sz="1600" dirty="0"/>
                  <a:t>과 </a:t>
                </a:r>
                <a:r>
                  <a:rPr lang="en" altLang="ko-KR" sz="1600" dirty="0"/>
                  <a:t>Recall</a:t>
                </a:r>
                <a:r>
                  <a:rPr lang="ko-KR" altLang="en-US" sz="1600" dirty="0"/>
                  <a:t>을 함께 고려한 값</a:t>
                </a:r>
              </a:p>
            </p:txBody>
          </p:sp>
        </p:grp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973C3E4F-537C-C740-9DAA-1C56DC9A19A7}"/>
                </a:ext>
              </a:extLst>
            </p:cNvPr>
            <p:cNvSpPr/>
            <p:nvPr/>
          </p:nvSpPr>
          <p:spPr>
            <a:xfrm>
              <a:off x="5422853" y="5632942"/>
              <a:ext cx="6441391" cy="923330"/>
            </a:xfrm>
            <a:prstGeom prst="rect">
              <a:avLst/>
            </a:prstGeom>
            <a:ln>
              <a:noFill/>
              <a:prstDash val="sysDash"/>
            </a:ln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" altLang="ko-KR" b="1" dirty="0"/>
                <a:t>Macro </a:t>
              </a:r>
              <a:r>
                <a:rPr lang="ko-KR" altLang="en-US" b="1" dirty="0"/>
                <a:t>평균</a:t>
              </a:r>
              <a:br>
                <a:rPr lang="ko-KR" altLang="en-US" dirty="0"/>
              </a:br>
              <a:r>
                <a:rPr lang="ko-KR" altLang="en-US" dirty="0"/>
                <a:t>각 종의 성능을 각각 계산한 뒤</a:t>
              </a:r>
              <a:r>
                <a:rPr lang="en-US" altLang="ko-KR" dirty="0"/>
                <a:t>, </a:t>
              </a:r>
              <a:r>
                <a:rPr lang="ko-KR" altLang="en-US" dirty="0"/>
                <a:t>종별 점수의 평균을 계산 → </a:t>
              </a:r>
              <a:r>
                <a:rPr lang="ko-KR" altLang="en-US" b="1" dirty="0"/>
                <a:t>모든 종이 동일한 비중</a:t>
              </a:r>
              <a:r>
                <a:rPr lang="ko-KR" altLang="en-US" dirty="0"/>
                <a:t>으로 반영</a:t>
              </a: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42076DB8-3F95-A946-84BE-CECEA07F2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53" y="1627880"/>
            <a:ext cx="5068370" cy="2313562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0336ECDA-39C7-1640-869C-E808FE77231D}"/>
              </a:ext>
            </a:extLst>
          </p:cNvPr>
          <p:cNvSpPr/>
          <p:nvPr/>
        </p:nvSpPr>
        <p:spPr>
          <a:xfrm>
            <a:off x="7625426" y="35682"/>
            <a:ext cx="456657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900" dirty="0" err="1"/>
              <a:t>Ma</a:t>
            </a:r>
            <a:r>
              <a:rPr lang="ko-KR" altLang="en-US" sz="900" dirty="0"/>
              <a:t>, </a:t>
            </a:r>
            <a:r>
              <a:rPr lang="ko-KR" altLang="en-US" sz="900" dirty="0" err="1"/>
              <a:t>J</a:t>
            </a:r>
            <a:r>
              <a:rPr lang="ko-KR" altLang="en-US" sz="900" dirty="0"/>
              <a:t>., </a:t>
            </a:r>
            <a:r>
              <a:rPr lang="ko-KR" altLang="en-US" sz="900" dirty="0" err="1"/>
              <a:t>Ding</a:t>
            </a:r>
            <a:r>
              <a:rPr lang="ko-KR" altLang="en-US" sz="900" dirty="0"/>
              <a:t>, </a:t>
            </a:r>
            <a:r>
              <a:rPr lang="ko-KR" altLang="en-US" sz="900" dirty="0" err="1"/>
              <a:t>Y</a:t>
            </a:r>
            <a:r>
              <a:rPr lang="ko-KR" altLang="en-US" sz="900" dirty="0"/>
              <a:t>., </a:t>
            </a:r>
            <a:r>
              <a:rPr lang="ko-KR" altLang="en-US" sz="900" dirty="0" err="1"/>
              <a:t>Cheng</a:t>
            </a:r>
            <a:r>
              <a:rPr lang="ko-KR" altLang="en-US" sz="900" dirty="0"/>
              <a:t>, </a:t>
            </a:r>
            <a:r>
              <a:rPr lang="ko-KR" altLang="en-US" sz="900" dirty="0" err="1"/>
              <a:t>J</a:t>
            </a:r>
            <a:r>
              <a:rPr lang="ko-KR" altLang="en-US" sz="900" dirty="0"/>
              <a:t>. C., </a:t>
            </a:r>
            <a:r>
              <a:rPr lang="ko-KR" altLang="en-US" sz="900" dirty="0" err="1"/>
              <a:t>Tan</a:t>
            </a:r>
            <a:r>
              <a:rPr lang="ko-KR" altLang="en-US" sz="900" dirty="0"/>
              <a:t>, </a:t>
            </a:r>
            <a:r>
              <a:rPr lang="ko-KR" altLang="en-US" sz="900" dirty="0" err="1"/>
              <a:t>Y</a:t>
            </a:r>
            <a:r>
              <a:rPr lang="ko-KR" altLang="en-US" sz="900" dirty="0"/>
              <a:t>., </a:t>
            </a:r>
            <a:r>
              <a:rPr lang="ko-KR" altLang="en-US" sz="900" dirty="0" err="1"/>
              <a:t>Gan</a:t>
            </a:r>
            <a:r>
              <a:rPr lang="ko-KR" altLang="en-US" sz="900" dirty="0"/>
              <a:t>, </a:t>
            </a:r>
            <a:r>
              <a:rPr lang="ko-KR" altLang="en-US" sz="900" dirty="0" err="1"/>
              <a:t>V</a:t>
            </a:r>
            <a:r>
              <a:rPr lang="ko-KR" altLang="en-US" sz="900" dirty="0"/>
              <a:t>. </a:t>
            </a:r>
            <a:r>
              <a:rPr lang="ko-KR" altLang="en-US" sz="900" dirty="0" err="1"/>
              <a:t>J</a:t>
            </a:r>
            <a:r>
              <a:rPr lang="ko-KR" altLang="en-US" sz="900" dirty="0"/>
              <a:t>., &amp; </a:t>
            </a:r>
            <a:r>
              <a:rPr lang="ko-KR" altLang="en-US" sz="900" dirty="0" err="1"/>
              <a:t>Zhang</a:t>
            </a:r>
            <a:r>
              <a:rPr lang="ko-KR" altLang="en-US" sz="900" dirty="0"/>
              <a:t>, </a:t>
            </a:r>
            <a:r>
              <a:rPr lang="ko-KR" altLang="en-US" sz="900" dirty="0" err="1"/>
              <a:t>J</a:t>
            </a:r>
            <a:r>
              <a:rPr lang="ko-KR" altLang="en-US" sz="900" dirty="0"/>
              <a:t>. (2019). </a:t>
            </a:r>
            <a:r>
              <a:rPr lang="ko-KR" altLang="en-US" sz="900" dirty="0" err="1"/>
              <a:t>Analyzing</a:t>
            </a:r>
            <a:r>
              <a:rPr lang="ko-KR" altLang="en-US" sz="900" dirty="0"/>
              <a:t> </a:t>
            </a:r>
            <a:r>
              <a:rPr lang="ko-KR" altLang="en-US" sz="900" dirty="0" err="1"/>
              <a:t>the</a:t>
            </a:r>
            <a:r>
              <a:rPr lang="ko-KR" altLang="en-US" sz="900" dirty="0"/>
              <a:t> </a:t>
            </a:r>
            <a:r>
              <a:rPr lang="ko-KR" altLang="en-US" sz="900" dirty="0" err="1"/>
              <a:t>leading</a:t>
            </a:r>
            <a:r>
              <a:rPr lang="ko-KR" altLang="en-US" sz="900" dirty="0"/>
              <a:t> </a:t>
            </a:r>
            <a:r>
              <a:rPr lang="ko-KR" altLang="en-US" sz="900" dirty="0" err="1"/>
              <a:t>causes</a:t>
            </a:r>
            <a:r>
              <a:rPr lang="ko-KR" altLang="en-US" sz="900" dirty="0"/>
              <a:t> of </a:t>
            </a:r>
            <a:r>
              <a:rPr lang="ko-KR" altLang="en-US" sz="900" dirty="0" err="1"/>
              <a:t>traffic</a:t>
            </a:r>
            <a:r>
              <a:rPr lang="ko-KR" altLang="en-US" sz="900" dirty="0"/>
              <a:t> </a:t>
            </a:r>
            <a:r>
              <a:rPr lang="ko-KR" altLang="en-US" sz="900" dirty="0" err="1"/>
              <a:t>fatalities</a:t>
            </a:r>
            <a:r>
              <a:rPr lang="ko-KR" altLang="en-US" sz="900" dirty="0"/>
              <a:t> </a:t>
            </a:r>
            <a:r>
              <a:rPr lang="ko-KR" altLang="en-US" sz="900" dirty="0" err="1"/>
              <a:t>using</a:t>
            </a:r>
            <a:r>
              <a:rPr lang="ko-KR" altLang="en-US" sz="900" dirty="0"/>
              <a:t> </a:t>
            </a:r>
            <a:r>
              <a:rPr lang="ko-KR" altLang="en-US" sz="900" dirty="0" err="1"/>
              <a:t>XGBoost</a:t>
            </a:r>
            <a:r>
              <a:rPr lang="ko-KR" altLang="en-US" sz="900" dirty="0"/>
              <a:t> and </a:t>
            </a:r>
            <a:r>
              <a:rPr lang="ko-KR" altLang="en-US" sz="900" dirty="0" err="1"/>
              <a:t>grid-based</a:t>
            </a:r>
            <a:r>
              <a:rPr lang="ko-KR" altLang="en-US" sz="900" dirty="0"/>
              <a:t> </a:t>
            </a:r>
            <a:r>
              <a:rPr lang="ko-KR" altLang="en-US" sz="900" dirty="0" err="1"/>
              <a:t>analysis</a:t>
            </a:r>
            <a:r>
              <a:rPr lang="ko-KR" altLang="en-US" sz="900" dirty="0"/>
              <a:t>: </a:t>
            </a:r>
            <a:r>
              <a:rPr lang="ko-KR" altLang="en-US" sz="900" dirty="0" err="1"/>
              <a:t>a</a:t>
            </a:r>
            <a:r>
              <a:rPr lang="ko-KR" altLang="en-US" sz="900" dirty="0"/>
              <a:t> </a:t>
            </a:r>
            <a:r>
              <a:rPr lang="ko-KR" altLang="en-US" sz="900" dirty="0" err="1"/>
              <a:t>city</a:t>
            </a:r>
            <a:r>
              <a:rPr lang="ko-KR" altLang="en-US" sz="900" dirty="0"/>
              <a:t> </a:t>
            </a:r>
            <a:r>
              <a:rPr lang="ko-KR" altLang="en-US" sz="900" dirty="0" err="1"/>
              <a:t>management</a:t>
            </a:r>
            <a:r>
              <a:rPr lang="ko-KR" altLang="en-US" sz="900" dirty="0"/>
              <a:t> </a:t>
            </a:r>
            <a:r>
              <a:rPr lang="ko-KR" altLang="en-US" sz="900" dirty="0" err="1"/>
              <a:t>perspective</a:t>
            </a:r>
            <a:r>
              <a:rPr lang="ko-KR" altLang="en-US" sz="900" dirty="0"/>
              <a:t>. IEEE Access, 7, 148059-148072.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459FC54-AC7C-2345-BEAA-7E64CC08FEA2}"/>
              </a:ext>
            </a:extLst>
          </p:cNvPr>
          <p:cNvSpPr/>
          <p:nvPr/>
        </p:nvSpPr>
        <p:spPr>
          <a:xfrm>
            <a:off x="139953" y="4795321"/>
            <a:ext cx="5008013" cy="19375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ko-KR" b="1" dirty="0"/>
              <a:t>Q. </a:t>
            </a:r>
            <a:r>
              <a:rPr lang="ko-KR" altLang="en-US" b="1" dirty="0"/>
              <a:t>왜 </a:t>
            </a:r>
            <a:r>
              <a:rPr lang="en" altLang="ko-KR" b="1" dirty="0"/>
              <a:t>Accuracy</a:t>
            </a:r>
            <a:r>
              <a:rPr lang="ko-KR" altLang="en-US" b="1" dirty="0"/>
              <a:t>만 사용하지 않을까요</a:t>
            </a:r>
            <a:r>
              <a:rPr lang="en-US" altLang="ko-KR" b="1" dirty="0"/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600" dirty="0"/>
              <a:t>Accuracy</a:t>
            </a:r>
            <a:r>
              <a:rPr lang="ko-KR" altLang="en-US" sz="1600" dirty="0"/>
              <a:t>만으로는 </a:t>
            </a:r>
            <a:r>
              <a:rPr lang="ko-KR" altLang="en-US" sz="1600" b="1" dirty="0"/>
              <a:t>종별 분류 성능의 차이</a:t>
            </a:r>
            <a:r>
              <a:rPr lang="ko-KR" altLang="en-US" sz="1600" dirty="0"/>
              <a:t>를 알기 어렵습니다</a:t>
            </a:r>
            <a:r>
              <a:rPr lang="en-US" altLang="ko-KR" sz="1600" dirty="0"/>
              <a:t>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따라서 </a:t>
            </a:r>
            <a:r>
              <a:rPr lang="en" altLang="ko-KR" sz="1600" b="1" dirty="0"/>
              <a:t>Precision, Recall, F1-score</a:t>
            </a:r>
            <a:r>
              <a:rPr lang="ko-KR" altLang="en-US" sz="1600" dirty="0" err="1"/>
              <a:t>를</a:t>
            </a:r>
            <a:r>
              <a:rPr lang="ko-KR" altLang="en-US" sz="1600" dirty="0"/>
              <a:t> 함께 확인하여 모델의 성능을 여러 관점에서 평가합니다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043203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5019D48-82FD-B246-B666-354ED2E9777A}"/>
              </a:ext>
            </a:extLst>
          </p:cNvPr>
          <p:cNvSpPr/>
          <p:nvPr/>
        </p:nvSpPr>
        <p:spPr>
          <a:xfrm>
            <a:off x="284796" y="211574"/>
            <a:ext cx="922182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/>
              <a:t>6. </a:t>
            </a:r>
            <a:r>
              <a:rPr lang="ko-KR" altLang="en-US" sz="2500" b="1" dirty="0"/>
              <a:t>모델 학습을 위한 </a:t>
            </a:r>
            <a:r>
              <a:rPr lang="ko-KR" altLang="en-US" sz="2500" b="1" dirty="0" err="1"/>
              <a:t>데이터셋</a:t>
            </a:r>
            <a:r>
              <a:rPr lang="ko-KR" altLang="en-US" sz="2500" b="1" dirty="0"/>
              <a:t> 분할 </a:t>
            </a:r>
            <a:r>
              <a:rPr lang="en-US" altLang="ko-KR" sz="2500" b="1" dirty="0"/>
              <a:t>— </a:t>
            </a:r>
            <a:r>
              <a:rPr lang="en" altLang="ko-KR" sz="2500" b="1" dirty="0"/>
              <a:t>Train · Validation · Test</a:t>
            </a:r>
            <a:endParaRPr lang="ko-KR" altLang="en-US" sz="2500" b="1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12BD4B1-0540-BF4D-AF3D-31C1A1285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3997" y="900202"/>
            <a:ext cx="7622619" cy="3027550"/>
          </a:xfrm>
          <a:prstGeom prst="rect">
            <a:avLst/>
          </a:prstGeom>
        </p:spPr>
      </p:pic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4261DFED-99E1-3E4D-A44F-8EF4140C6414}"/>
              </a:ext>
            </a:extLst>
          </p:cNvPr>
          <p:cNvGraphicFramePr>
            <a:graphicFrameLocks noGrp="1"/>
          </p:cNvGraphicFramePr>
          <p:nvPr/>
        </p:nvGraphicFramePr>
        <p:xfrm>
          <a:off x="1639462" y="4139326"/>
          <a:ext cx="8012538" cy="2513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020">
                  <a:extLst>
                    <a:ext uri="{9D8B030D-6E8A-4147-A177-3AD203B41FA5}">
                      <a16:colId xmlns:a16="http://schemas.microsoft.com/office/drawing/2014/main" val="3389540388"/>
                    </a:ext>
                  </a:extLst>
                </a:gridCol>
                <a:gridCol w="2772259">
                  <a:extLst>
                    <a:ext uri="{9D8B030D-6E8A-4147-A177-3AD203B41FA5}">
                      <a16:colId xmlns:a16="http://schemas.microsoft.com/office/drawing/2014/main" val="3246712922"/>
                    </a:ext>
                  </a:extLst>
                </a:gridCol>
                <a:gridCol w="2772259">
                  <a:extLst>
                    <a:ext uri="{9D8B030D-6E8A-4147-A177-3AD203B41FA5}">
                      <a16:colId xmlns:a16="http://schemas.microsoft.com/office/drawing/2014/main" val="583832273"/>
                    </a:ext>
                  </a:extLst>
                </a:gridCol>
              </a:tblGrid>
              <a:tr h="4347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학습 셋</a:t>
                      </a:r>
                      <a:r>
                        <a:rPr lang="en-US" altLang="ko-KR" dirty="0"/>
                        <a:t>(Train set)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검증 셋</a:t>
                      </a:r>
                      <a:r>
                        <a:rPr lang="en-US" altLang="ko-KR" dirty="0"/>
                        <a:t>(Validation set)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시험셋</a:t>
                      </a:r>
                      <a:r>
                        <a:rPr lang="en-US" altLang="ko-KR" dirty="0"/>
                        <a:t>(Test set)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553713"/>
                  </a:ext>
                </a:extLst>
              </a:tr>
              <a:tr h="4347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문제집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모의고사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수능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1079509"/>
                  </a:ext>
                </a:extLst>
              </a:tr>
              <a:tr h="6789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/>
                        <a:t>모델이 실제로 학습하는 데이터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/>
                        <a:t>학습 중 모델의 성능을 확인하는 데이터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/>
                        <a:t>모든 학습이 끝난 뒤 성능을 평가하는 데이터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757794"/>
                  </a:ext>
                </a:extLst>
              </a:tr>
              <a:tr h="964849">
                <a:tc>
                  <a:txBody>
                    <a:bodyPr/>
                    <a:lstStyle/>
                    <a:p>
                      <a:pPr marL="285750" indent="-28575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예측</a:t>
                      </a:r>
                      <a:endParaRPr lang="en-US" altLang="ko-KR" sz="1600" dirty="0"/>
                    </a:p>
                    <a:p>
                      <a:pPr marL="285750" indent="-28575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틀린 정도</a:t>
                      </a:r>
                      <a:r>
                        <a:rPr lang="en-US" altLang="ko-KR" sz="1600" dirty="0"/>
                        <a:t>(</a:t>
                      </a:r>
                      <a:r>
                        <a:rPr lang="en" altLang="ko-KR" sz="1600" dirty="0"/>
                        <a:t>Loss)</a:t>
                      </a:r>
                      <a:r>
                        <a:rPr lang="ko-KR" altLang="en-US" sz="1600" dirty="0"/>
                        <a:t> 계산</a:t>
                      </a:r>
                      <a:endParaRPr lang="en-US" altLang="ko-KR" sz="1600" dirty="0"/>
                    </a:p>
                    <a:p>
                      <a:pPr marL="285750" indent="-28575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b="1" dirty="0"/>
                        <a:t>가중치를 수정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얼마나 잘 분류하는지 확인</a:t>
                      </a:r>
                      <a:endParaRPr lang="en-US" altLang="ko-KR" sz="1600" dirty="0"/>
                    </a:p>
                    <a:p>
                      <a:pPr marL="285750" indent="-28575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b="1" dirty="0"/>
                        <a:t>가중치는 수정하지 않음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학습에 사용하지 않음</a:t>
                      </a:r>
                      <a:endParaRPr lang="en-US" altLang="ko-KR" sz="1600" dirty="0"/>
                    </a:p>
                    <a:p>
                      <a:pPr marL="285750" indent="-28575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b="1" dirty="0"/>
                        <a:t>마지막에 최종 성능 확인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067398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03885072-3C07-9541-87BD-EBBFAE5DE650}"/>
              </a:ext>
            </a:extLst>
          </p:cNvPr>
          <p:cNvSpPr/>
          <p:nvPr/>
        </p:nvSpPr>
        <p:spPr>
          <a:xfrm>
            <a:off x="8974453" y="0"/>
            <a:ext cx="32175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dirty="0" err="1"/>
              <a:t>https</a:t>
            </a:r>
            <a:r>
              <a:rPr lang="ko-KR" altLang="en-US" sz="1000" dirty="0"/>
              <a:t>://</a:t>
            </a:r>
            <a:r>
              <a:rPr lang="ko-KR" altLang="en-US" sz="1000" dirty="0" err="1"/>
              <a:t>www.lightly.ai</a:t>
            </a:r>
            <a:r>
              <a:rPr lang="ko-KR" altLang="en-US" sz="1000" dirty="0"/>
              <a:t>/</a:t>
            </a:r>
            <a:r>
              <a:rPr lang="ko-KR" altLang="en-US" sz="1000" dirty="0" err="1"/>
              <a:t>blog</a:t>
            </a:r>
            <a:r>
              <a:rPr lang="ko-KR" altLang="en-US" sz="1000" dirty="0"/>
              <a:t>/</a:t>
            </a:r>
            <a:r>
              <a:rPr lang="ko-KR" altLang="en-US" sz="1000" dirty="0" err="1"/>
              <a:t>train-test-validation-split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8008511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5019D48-82FD-B246-B666-354ED2E9777A}"/>
              </a:ext>
            </a:extLst>
          </p:cNvPr>
          <p:cNvSpPr/>
          <p:nvPr/>
        </p:nvSpPr>
        <p:spPr>
          <a:xfrm>
            <a:off x="284796" y="211574"/>
            <a:ext cx="398904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/>
              <a:t>6. </a:t>
            </a:r>
            <a:r>
              <a:rPr lang="ko-KR" altLang="en-US" sz="2500" b="1" dirty="0"/>
              <a:t>독립 </a:t>
            </a:r>
            <a:r>
              <a:rPr lang="ko-KR" altLang="en-US" sz="2500" b="1" dirty="0" err="1"/>
              <a:t>Test</a:t>
            </a:r>
            <a:r>
              <a:rPr lang="ko-KR" altLang="en-US" sz="2500" b="1" dirty="0"/>
              <a:t> </a:t>
            </a:r>
            <a:r>
              <a:rPr lang="ko-KR" altLang="en-US" sz="2500" b="1" dirty="0" err="1"/>
              <a:t>set</a:t>
            </a:r>
            <a:r>
              <a:rPr lang="ko-KR" altLang="en-US" sz="2500" b="1" dirty="0"/>
              <a:t> 먼저 분리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8B4EF71-FDA5-514D-AA2E-83195CAD78EF}"/>
              </a:ext>
            </a:extLst>
          </p:cNvPr>
          <p:cNvSpPr/>
          <p:nvPr/>
        </p:nvSpPr>
        <p:spPr>
          <a:xfrm>
            <a:off x="284796" y="1932608"/>
            <a:ext cx="8640000" cy="1143000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2500" b="1" dirty="0"/>
              <a:t>Development set </a:t>
            </a:r>
          </a:p>
          <a:p>
            <a:pPr algn="ctr"/>
            <a:r>
              <a:rPr kumimoji="1" lang="en-US" altLang="ko-KR" sz="2500" b="1" dirty="0"/>
              <a:t>(200</a:t>
            </a:r>
            <a:r>
              <a:rPr kumimoji="1" lang="ko-KR" altLang="en-US" sz="2500" b="1" dirty="0"/>
              <a:t>장</a:t>
            </a:r>
            <a:r>
              <a:rPr kumimoji="1" lang="en-US" altLang="ko-KR" sz="2500" b="1" dirty="0"/>
              <a:t>)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185173B-BC6B-3344-B152-6ED2B6AD35A7}"/>
              </a:ext>
            </a:extLst>
          </p:cNvPr>
          <p:cNvSpPr/>
          <p:nvPr/>
        </p:nvSpPr>
        <p:spPr>
          <a:xfrm>
            <a:off x="8924796" y="1932608"/>
            <a:ext cx="2160000" cy="1143000"/>
          </a:xfrm>
          <a:prstGeom prst="rect">
            <a:avLst/>
          </a:prstGeom>
          <a:solidFill>
            <a:schemeClr val="accent2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2500" b="1" dirty="0"/>
              <a:t>Test</a:t>
            </a:r>
            <a:r>
              <a:rPr kumimoji="1" lang="ko-KR" altLang="en-US" sz="2500" b="1" dirty="0"/>
              <a:t> </a:t>
            </a:r>
            <a:r>
              <a:rPr kumimoji="1" lang="en-US" altLang="ko-KR" sz="2500" b="1" dirty="0"/>
              <a:t>set </a:t>
            </a:r>
          </a:p>
          <a:p>
            <a:pPr algn="ctr"/>
            <a:r>
              <a:rPr kumimoji="1" lang="en-US" altLang="ko-KR" sz="2500" b="1" dirty="0"/>
              <a:t>(50</a:t>
            </a:r>
            <a:r>
              <a:rPr kumimoji="1" lang="ko-KR" altLang="en-US" sz="2500" b="1" dirty="0"/>
              <a:t>장</a:t>
            </a:r>
            <a:r>
              <a:rPr kumimoji="1" lang="en-US" altLang="ko-KR" sz="2500" b="1" dirty="0"/>
              <a:t>)</a:t>
            </a:r>
            <a:endParaRPr kumimoji="1" lang="ko-KR" altLang="en-US" sz="25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BAB5BF-AAA6-BA46-B682-55123B55915B}"/>
              </a:ext>
            </a:extLst>
          </p:cNvPr>
          <p:cNvSpPr txBox="1"/>
          <p:nvPr/>
        </p:nvSpPr>
        <p:spPr>
          <a:xfrm>
            <a:off x="555312" y="1341700"/>
            <a:ext cx="293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800" b="1" dirty="0"/>
              <a:t>전체 </a:t>
            </a:r>
            <a:r>
              <a:rPr kumimoji="1" lang="en-US" altLang="ko-KR" sz="2800" b="1" dirty="0"/>
              <a:t>250</a:t>
            </a:r>
            <a:r>
              <a:rPr kumimoji="1" lang="ko-KR" altLang="en-US" sz="2800" b="1" dirty="0"/>
              <a:t>장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D74BF-19B9-AB42-9043-260FAA79F282}"/>
              </a:ext>
            </a:extLst>
          </p:cNvPr>
          <p:cNvSpPr txBox="1"/>
          <p:nvPr/>
        </p:nvSpPr>
        <p:spPr>
          <a:xfrm>
            <a:off x="3248953" y="3200400"/>
            <a:ext cx="3490514" cy="1417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2000" dirty="0">
                <a:latin typeface="+mn-ea"/>
              </a:rPr>
              <a:t>모델 학습 및 검증에 사용</a:t>
            </a:r>
            <a:endParaRPr kumimoji="1" lang="en-US" altLang="ko-KR" sz="20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ko-KR" sz="2000" dirty="0">
                <a:latin typeface="+mn-ea"/>
              </a:rPr>
              <a:t>5-fold</a:t>
            </a:r>
            <a:r>
              <a:rPr kumimoji="1" lang="ko-KR" altLang="en-US" sz="2000" dirty="0">
                <a:latin typeface="+mn-ea"/>
              </a:rPr>
              <a:t> 교차 검정</a:t>
            </a:r>
            <a:endParaRPr kumimoji="1" lang="en-US" altLang="ko-KR" sz="20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2000" dirty="0">
                <a:latin typeface="+mn-ea"/>
              </a:rPr>
              <a:t>최종 </a:t>
            </a:r>
            <a:r>
              <a:rPr kumimoji="1" lang="en-US" altLang="ko-KR" sz="2000" dirty="0">
                <a:latin typeface="+mn-ea"/>
              </a:rPr>
              <a:t>Epoch </a:t>
            </a:r>
            <a:r>
              <a:rPr kumimoji="1" lang="ko-KR" altLang="en-US" sz="2000" dirty="0">
                <a:latin typeface="+mn-ea"/>
              </a:rPr>
              <a:t>결정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CCEBCC-0A9F-8A49-8343-3CBC793883AD}"/>
              </a:ext>
            </a:extLst>
          </p:cNvPr>
          <p:cNvSpPr txBox="1"/>
          <p:nvPr/>
        </p:nvSpPr>
        <p:spPr>
          <a:xfrm>
            <a:off x="8924796" y="3196688"/>
            <a:ext cx="2613924" cy="1879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2000" dirty="0">
                <a:latin typeface="+mn-ea"/>
              </a:rPr>
              <a:t>학습</a:t>
            </a:r>
            <a:r>
              <a:rPr kumimoji="1" lang="en-US" altLang="ko-KR" sz="2000" dirty="0">
                <a:latin typeface="+mn-ea"/>
              </a:rPr>
              <a:t> · </a:t>
            </a:r>
            <a:r>
              <a:rPr kumimoji="1" lang="ko-KR" altLang="en-US" sz="2000" dirty="0">
                <a:latin typeface="+mn-ea"/>
              </a:rPr>
              <a:t>모델 선택에 사용하지 않음</a:t>
            </a:r>
            <a:endParaRPr kumimoji="1" lang="en-US" altLang="ko-KR" sz="20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2000" dirty="0">
                <a:latin typeface="+mn-ea"/>
              </a:rPr>
              <a:t>마지막에 최종 평가에만 사용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27F035A-85D6-EC4C-A0E3-4C3DA9CF0451}"/>
              </a:ext>
            </a:extLst>
          </p:cNvPr>
          <p:cNvSpPr/>
          <p:nvPr/>
        </p:nvSpPr>
        <p:spPr>
          <a:xfrm>
            <a:off x="284796" y="5857071"/>
            <a:ext cx="11506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000" b="1" dirty="0">
                <a:solidFill>
                  <a:schemeClr val="accent1"/>
                </a:solidFill>
                <a:latin typeface="+mj-lt"/>
              </a:rPr>
              <a:t>학습에 사용하지 않은 </a:t>
            </a:r>
            <a:r>
              <a:rPr lang="ko-KR" altLang="en-US" sz="3000" b="1" dirty="0" err="1">
                <a:solidFill>
                  <a:schemeClr val="accent2"/>
                </a:solidFill>
                <a:latin typeface="+mj-lt"/>
              </a:rPr>
              <a:t>Test</a:t>
            </a:r>
            <a:r>
              <a:rPr lang="ko-KR" altLang="en-US" sz="3000" b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ko-KR" altLang="en-US" sz="3000" b="1" dirty="0" err="1">
                <a:solidFill>
                  <a:schemeClr val="accent2"/>
                </a:solidFill>
                <a:latin typeface="+mj-lt"/>
              </a:rPr>
              <a:t>set</a:t>
            </a:r>
            <a:r>
              <a:rPr lang="ko-KR" altLang="en-US" sz="3000" b="1" dirty="0" err="1">
                <a:solidFill>
                  <a:schemeClr val="accent1"/>
                </a:solidFill>
                <a:latin typeface="+mj-lt"/>
              </a:rPr>
              <a:t>으로</a:t>
            </a:r>
            <a:r>
              <a:rPr lang="ko-KR" altLang="en-US" sz="3000" b="1" dirty="0">
                <a:solidFill>
                  <a:schemeClr val="accent1"/>
                </a:solidFill>
                <a:latin typeface="+mj-lt"/>
              </a:rPr>
              <a:t> 모델의 최종 분류 성능을 평가</a:t>
            </a:r>
          </a:p>
        </p:txBody>
      </p:sp>
    </p:spTree>
    <p:extLst>
      <p:ext uri="{BB962C8B-B14F-4D97-AF65-F5344CB8AC3E}">
        <p14:creationId xmlns:p14="http://schemas.microsoft.com/office/powerpoint/2010/main" val="22639108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0AEA45A-213E-CB4B-9651-BFE5DDD3D753}"/>
              </a:ext>
            </a:extLst>
          </p:cNvPr>
          <p:cNvSpPr/>
          <p:nvPr/>
        </p:nvSpPr>
        <p:spPr>
          <a:xfrm>
            <a:off x="-1" y="176368"/>
            <a:ext cx="1141306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500" b="1" dirty="0">
                <a:latin typeface="+mn-ea"/>
              </a:rPr>
              <a:t>10. </a:t>
            </a:r>
            <a:r>
              <a:rPr lang="ko-KR" altLang="en-US" sz="2500" b="1" dirty="0">
                <a:latin typeface="+mn-ea"/>
              </a:rPr>
              <a:t>교차검정으로 모델 성능 평가하기 </a:t>
            </a:r>
            <a:r>
              <a:rPr lang="en-US" altLang="ko-KR" sz="2500" b="1" dirty="0">
                <a:latin typeface="+mn-ea"/>
              </a:rPr>
              <a:t>— </a:t>
            </a:r>
            <a:r>
              <a:rPr lang="en-US" altLang="ko-KR" sz="2400" b="1" dirty="0">
                <a:latin typeface="+mn-ea"/>
              </a:rPr>
              <a:t>5-</a:t>
            </a:r>
            <a:r>
              <a:rPr lang="en" altLang="ko-KR" sz="2400" b="1" dirty="0">
                <a:latin typeface="+mn-ea"/>
              </a:rPr>
              <a:t>Fold Stratified Cross-Validation</a:t>
            </a:r>
            <a:endParaRPr lang="en" altLang="ko-KR" sz="2500" b="1" dirty="0">
              <a:latin typeface="+mn-ea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801C833-E42E-2541-B441-005D3C3B6924}"/>
              </a:ext>
            </a:extLst>
          </p:cNvPr>
          <p:cNvSpPr/>
          <p:nvPr/>
        </p:nvSpPr>
        <p:spPr>
          <a:xfrm>
            <a:off x="7415243" y="1491027"/>
            <a:ext cx="4549089" cy="37240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 err="1">
                <a:solidFill>
                  <a:srgbClr val="FF0000"/>
                </a:solidFill>
              </a:rPr>
              <a:t>교차검정</a:t>
            </a:r>
            <a:r>
              <a:rPr lang="en-US" altLang="ko-KR" b="1" dirty="0">
                <a:solidFill>
                  <a:srgbClr val="FF0000"/>
                </a:solidFill>
              </a:rPr>
              <a:t>(</a:t>
            </a:r>
            <a:r>
              <a:rPr lang="en" altLang="ko-KR" b="1" dirty="0">
                <a:solidFill>
                  <a:srgbClr val="FF0000"/>
                </a:solidFill>
              </a:rPr>
              <a:t>Cross-validation)</a:t>
            </a:r>
            <a:r>
              <a:rPr lang="ko-KR" altLang="en-US" b="1" dirty="0"/>
              <a:t>이란</a:t>
            </a:r>
            <a:r>
              <a:rPr lang="en-US" altLang="ko-KR" b="1" dirty="0"/>
              <a:t>?</a:t>
            </a:r>
            <a:br>
              <a:rPr lang="ko-KR" altLang="en-US" dirty="0"/>
            </a:br>
            <a:r>
              <a:rPr lang="ko-KR" altLang="en-US" sz="1600" dirty="0"/>
              <a:t>데이터를 여러 부분으로 나누어 </a:t>
            </a:r>
            <a:r>
              <a:rPr lang="ko-KR" altLang="en-US" sz="1600" b="1" dirty="0"/>
              <a:t>학습과 검증을 반복하는 평가 방법</a:t>
            </a:r>
            <a:endParaRPr lang="ko-KR" altLang="en-US" sz="1600" dirty="0"/>
          </a:p>
          <a:p>
            <a:endParaRPr lang="en-US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rgbClr val="FF0000"/>
                </a:solidFill>
              </a:rPr>
              <a:t>왜 사용할까</a:t>
            </a:r>
            <a:r>
              <a:rPr lang="en-US" altLang="ko-KR" b="1" dirty="0">
                <a:solidFill>
                  <a:srgbClr val="FF0000"/>
                </a:solidFill>
              </a:rPr>
              <a:t>?</a:t>
            </a:r>
            <a:br>
              <a:rPr lang="ko-KR" altLang="en-US" dirty="0"/>
            </a:br>
            <a:r>
              <a:rPr lang="ko-KR" altLang="en-US" sz="1600" dirty="0"/>
              <a:t>한 번의 데이터 분할에 의존하지 않고 </a:t>
            </a:r>
            <a:r>
              <a:rPr lang="ko-KR" altLang="en-US" sz="1600" b="1" dirty="0"/>
              <a:t>성능을 더 안정적으로 평가하기 위해</a:t>
            </a:r>
            <a:endParaRPr lang="ko-KR" altLang="en-US" sz="1600" dirty="0"/>
          </a:p>
          <a:p>
            <a:endParaRPr lang="en" altLang="ko-KR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/>
              <a:t>Stratified</a:t>
            </a:r>
            <a:r>
              <a:rPr lang="ko-KR" altLang="en-US" b="1" dirty="0"/>
              <a:t>란</a:t>
            </a:r>
            <a:r>
              <a:rPr lang="en-US" altLang="ko-KR" b="1" dirty="0"/>
              <a:t>?</a:t>
            </a:r>
            <a:br>
              <a:rPr lang="ko-KR" altLang="en-US" dirty="0"/>
            </a:br>
            <a:r>
              <a:rPr lang="ko-KR" altLang="en-US" sz="1600" dirty="0"/>
              <a:t>각 </a:t>
            </a:r>
            <a:r>
              <a:rPr lang="en" altLang="ko-KR" sz="1600" dirty="0"/>
              <a:t>Fold</a:t>
            </a:r>
            <a:r>
              <a:rPr lang="ko-KR" altLang="en-US" sz="1600" dirty="0"/>
              <a:t>에 </a:t>
            </a:r>
            <a:r>
              <a:rPr lang="ko-KR" altLang="en-US" sz="1600" b="1" dirty="0"/>
              <a:t>종별 이미지 비율이 비슷하도록</a:t>
            </a:r>
            <a:r>
              <a:rPr lang="ko-KR" altLang="en-US" sz="1600" dirty="0"/>
              <a:t> 나누는 방법</a:t>
            </a:r>
          </a:p>
          <a:p>
            <a:endParaRPr lang="en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/>
              <a:t>Fold</a:t>
            </a:r>
            <a:r>
              <a:rPr lang="ko-KR" altLang="en-US" b="1" dirty="0"/>
              <a:t>란</a:t>
            </a:r>
            <a:r>
              <a:rPr lang="en-US" altLang="ko-KR" b="1" dirty="0"/>
              <a:t>?</a:t>
            </a:r>
            <a:br>
              <a:rPr lang="ko-KR" altLang="en-US" dirty="0"/>
            </a:br>
            <a:r>
              <a:rPr lang="ko-KR" altLang="en-US" sz="1600" dirty="0" err="1"/>
              <a:t>교차검정을</a:t>
            </a:r>
            <a:r>
              <a:rPr lang="ko-KR" altLang="en-US" sz="1600" dirty="0"/>
              <a:t> 위해 </a:t>
            </a:r>
            <a:r>
              <a:rPr lang="ko-KR" altLang="en-US" sz="1600" b="1" dirty="0"/>
              <a:t>데이터를 나눈 각각의 조각</a:t>
            </a:r>
            <a:endParaRPr lang="ko-KR" altLang="en-US" dirty="0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FAACD2D5-2517-A34E-97FD-41BF82717128}"/>
              </a:ext>
            </a:extLst>
          </p:cNvPr>
          <p:cNvSpPr/>
          <p:nvPr/>
        </p:nvSpPr>
        <p:spPr>
          <a:xfrm>
            <a:off x="235181" y="4508384"/>
            <a:ext cx="627017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1700" dirty="0">
                <a:latin typeface="+mj-lt"/>
              </a:rPr>
              <a:t>• Development set </a:t>
            </a:r>
            <a:r>
              <a:rPr lang="en-US" altLang="ko-KR" sz="1700" dirty="0">
                <a:latin typeface="+mj-lt"/>
              </a:rPr>
              <a:t>(</a:t>
            </a:r>
            <a:r>
              <a:rPr lang="ko-KR" altLang="en-US" sz="1700" dirty="0" err="1">
                <a:latin typeface="+mj-lt"/>
              </a:rPr>
              <a:t>교차검정에</a:t>
            </a:r>
            <a:r>
              <a:rPr lang="ko-KR" altLang="en-US" sz="1700" dirty="0">
                <a:latin typeface="+mj-lt"/>
              </a:rPr>
              <a:t> 사용하는 이미지</a:t>
            </a:r>
            <a:r>
              <a:rPr lang="en-US" altLang="ko-KR" sz="1700" dirty="0">
                <a:latin typeface="+mj-lt"/>
              </a:rPr>
              <a:t>)</a:t>
            </a:r>
            <a:r>
              <a:rPr lang="en" altLang="ko-KR" sz="1700" dirty="0">
                <a:latin typeface="+mj-lt"/>
              </a:rPr>
              <a:t>: </a:t>
            </a:r>
            <a:r>
              <a:rPr lang="en" altLang="ko-KR" sz="1700" b="1" dirty="0">
                <a:latin typeface="+mj-lt"/>
              </a:rPr>
              <a:t>200</a:t>
            </a:r>
            <a:r>
              <a:rPr lang="ko-KR" altLang="en-US" sz="1700" b="1" dirty="0">
                <a:latin typeface="+mj-lt"/>
              </a:rPr>
              <a:t>장</a:t>
            </a:r>
            <a:br>
              <a:rPr lang="ko-KR" altLang="en-US" sz="1700" dirty="0">
                <a:latin typeface="+mj-lt"/>
              </a:rPr>
            </a:br>
            <a:r>
              <a:rPr lang="en-US" altLang="ko-KR" sz="1700" dirty="0">
                <a:latin typeface="+mj-lt"/>
              </a:rPr>
              <a:t>• </a:t>
            </a:r>
            <a:r>
              <a:rPr lang="ko-KR" altLang="en-US" sz="1700" b="1" dirty="0">
                <a:latin typeface="+mj-lt"/>
              </a:rPr>
              <a:t>각 </a:t>
            </a:r>
            <a:r>
              <a:rPr lang="ko-KR" altLang="en-US" sz="1700" b="1" dirty="0" err="1">
                <a:latin typeface="+mj-lt"/>
              </a:rPr>
              <a:t>회차</a:t>
            </a:r>
            <a:r>
              <a:rPr lang="en-US" altLang="ko-KR" sz="1700" b="1" dirty="0">
                <a:latin typeface="+mj-lt"/>
              </a:rPr>
              <a:t>:</a:t>
            </a:r>
            <a:r>
              <a:rPr lang="ko-KR" altLang="en-US" sz="1700" dirty="0">
                <a:latin typeface="+mj-lt"/>
              </a:rPr>
              <a:t> </a:t>
            </a:r>
            <a:r>
              <a:rPr lang="en" altLang="ko-KR" sz="1700" dirty="0">
                <a:latin typeface="+mj-lt"/>
              </a:rPr>
              <a:t>Train 160</a:t>
            </a:r>
            <a:r>
              <a:rPr lang="ko-KR" altLang="en-US" sz="1700" dirty="0">
                <a:latin typeface="+mj-lt"/>
              </a:rPr>
              <a:t>장 </a:t>
            </a:r>
            <a:r>
              <a:rPr lang="en-US" altLang="ko-KR" sz="1700" dirty="0">
                <a:latin typeface="+mj-lt"/>
              </a:rPr>
              <a:t>/ </a:t>
            </a:r>
            <a:r>
              <a:rPr lang="en" altLang="ko-KR" sz="1700" dirty="0">
                <a:latin typeface="+mj-lt"/>
              </a:rPr>
              <a:t>Validation 40</a:t>
            </a:r>
            <a:r>
              <a:rPr lang="ko-KR" altLang="en-US" sz="1700" dirty="0">
                <a:latin typeface="+mj-lt"/>
              </a:rPr>
              <a:t>장</a:t>
            </a:r>
            <a:br>
              <a:rPr lang="ko-KR" altLang="en-US" sz="1700" dirty="0">
                <a:latin typeface="+mj-lt"/>
              </a:rPr>
            </a:br>
            <a:r>
              <a:rPr lang="en-US" altLang="ko-KR" sz="1700" dirty="0">
                <a:latin typeface="+mj-lt"/>
              </a:rPr>
              <a:t>• </a:t>
            </a:r>
            <a:r>
              <a:rPr lang="ko-KR" altLang="en-US" sz="1700" dirty="0">
                <a:latin typeface="+mj-lt"/>
              </a:rPr>
              <a:t>종별</a:t>
            </a:r>
            <a:r>
              <a:rPr lang="en-US" altLang="ko-KR" sz="1700" dirty="0">
                <a:latin typeface="+mj-lt"/>
              </a:rPr>
              <a:t>: </a:t>
            </a:r>
            <a:r>
              <a:rPr lang="en" altLang="ko-KR" sz="1700" dirty="0">
                <a:latin typeface="+mj-lt"/>
              </a:rPr>
              <a:t>Train </a:t>
            </a:r>
            <a:r>
              <a:rPr lang="en" altLang="ko-KR" sz="1700" b="1" dirty="0">
                <a:latin typeface="+mj-lt"/>
              </a:rPr>
              <a:t>32</a:t>
            </a:r>
            <a:r>
              <a:rPr lang="ko-KR" altLang="en-US" sz="1700" b="1" dirty="0">
                <a:latin typeface="+mj-lt"/>
              </a:rPr>
              <a:t>장</a:t>
            </a:r>
            <a:r>
              <a:rPr lang="ko-KR" altLang="en-US" sz="1700" dirty="0">
                <a:latin typeface="+mj-lt"/>
              </a:rPr>
              <a:t> </a:t>
            </a:r>
            <a:r>
              <a:rPr lang="en-US" altLang="ko-KR" sz="1700" dirty="0">
                <a:latin typeface="+mj-lt"/>
              </a:rPr>
              <a:t>/ </a:t>
            </a:r>
            <a:r>
              <a:rPr lang="en" altLang="ko-KR" sz="1700" dirty="0">
                <a:latin typeface="+mj-lt"/>
              </a:rPr>
              <a:t>Validation </a:t>
            </a:r>
            <a:r>
              <a:rPr lang="en" altLang="ko-KR" sz="1700" b="1" dirty="0">
                <a:latin typeface="+mj-lt"/>
              </a:rPr>
              <a:t>8</a:t>
            </a:r>
            <a:r>
              <a:rPr lang="ko-KR" altLang="en-US" sz="1700" b="1" dirty="0">
                <a:latin typeface="+mj-lt"/>
              </a:rPr>
              <a:t>장</a:t>
            </a:r>
            <a:endParaRPr lang="en-US" altLang="ko-KR" sz="1700" dirty="0">
              <a:latin typeface="+mj-lt"/>
            </a:endParaRP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9C961C5F-4636-8F4B-AD2E-9071E897E0A7}"/>
              </a:ext>
            </a:extLst>
          </p:cNvPr>
          <p:cNvGrpSpPr/>
          <p:nvPr/>
        </p:nvGrpSpPr>
        <p:grpSpPr>
          <a:xfrm>
            <a:off x="223441" y="1133578"/>
            <a:ext cx="6872905" cy="3228665"/>
            <a:chOff x="162560" y="1373687"/>
            <a:chExt cx="6872905" cy="3228665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7575726E-A59C-9B48-B4D5-BD3260A68A47}"/>
                </a:ext>
              </a:extLst>
            </p:cNvPr>
            <p:cNvGrpSpPr/>
            <p:nvPr/>
          </p:nvGrpSpPr>
          <p:grpSpPr>
            <a:xfrm>
              <a:off x="162560" y="1731136"/>
              <a:ext cx="6872905" cy="2871216"/>
              <a:chOff x="128693" y="1449406"/>
              <a:chExt cx="6872905" cy="2871216"/>
            </a:xfrm>
          </p:grpSpPr>
          <p:sp>
            <p:nvSpPr>
              <p:cNvPr id="4" name="Text 6">
                <a:extLst>
                  <a:ext uri="{FF2B5EF4-FFF2-40B4-BE49-F238E27FC236}">
                    <a16:creationId xmlns:a16="http://schemas.microsoft.com/office/drawing/2014/main" id="{D69383B5-50ED-7947-A602-71784164A607}"/>
                  </a:ext>
                </a:extLst>
              </p:cNvPr>
              <p:cNvSpPr/>
              <p:nvPr/>
            </p:nvSpPr>
            <p:spPr>
              <a:xfrm>
                <a:off x="128693" y="1500205"/>
                <a:ext cx="886968" cy="310896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l">
                  <a:buNone/>
                </a:pPr>
                <a:r>
                  <a:rPr lang="en-US" altLang="ko-KR" b="1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1</a:t>
                </a:r>
                <a:r>
                  <a:rPr lang="ko-KR" altLang="en-US" b="1" dirty="0" err="1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회차</a:t>
                </a:r>
                <a:endParaRPr lang="en-US" dirty="0">
                  <a:latin typeface="+mn-ea"/>
                </a:endParaRPr>
              </a:p>
            </p:txBody>
          </p:sp>
          <p:sp>
            <p:nvSpPr>
              <p:cNvPr id="5" name="Shape 7">
                <a:extLst>
                  <a:ext uri="{FF2B5EF4-FFF2-40B4-BE49-F238E27FC236}">
                    <a16:creationId xmlns:a16="http://schemas.microsoft.com/office/drawing/2014/main" id="{AD4D217B-793E-874D-918B-600E134DF1A0}"/>
                  </a:ext>
                </a:extLst>
              </p:cNvPr>
              <p:cNvSpPr/>
              <p:nvPr/>
            </p:nvSpPr>
            <p:spPr>
              <a:xfrm>
                <a:off x="948270" y="1449406"/>
                <a:ext cx="1115568" cy="384048"/>
              </a:xfrm>
              <a:prstGeom prst="rect">
                <a:avLst/>
              </a:prstGeom>
              <a:solidFill>
                <a:srgbClr val="335C81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 anchor="ctr"/>
              <a:lstStyle/>
              <a:p>
                <a:r>
                  <a:rPr lang="en-US" altLang="ko-KR" sz="1600" dirty="0"/>
                  <a:t>Validation</a:t>
                </a:r>
                <a:endParaRPr lang="ko-KR" altLang="en-US" sz="1600" dirty="0"/>
              </a:p>
            </p:txBody>
          </p:sp>
          <p:sp>
            <p:nvSpPr>
              <p:cNvPr id="7" name="Shape 9">
                <a:extLst>
                  <a:ext uri="{FF2B5EF4-FFF2-40B4-BE49-F238E27FC236}">
                    <a16:creationId xmlns:a16="http://schemas.microsoft.com/office/drawing/2014/main" id="{E900C253-2F46-8746-AD14-43DEADF45AA0}"/>
                  </a:ext>
                </a:extLst>
              </p:cNvPr>
              <p:cNvSpPr/>
              <p:nvPr/>
            </p:nvSpPr>
            <p:spPr>
              <a:xfrm>
                <a:off x="2182710" y="1449406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" name="Text 10">
                <a:extLst>
                  <a:ext uri="{FF2B5EF4-FFF2-40B4-BE49-F238E27FC236}">
                    <a16:creationId xmlns:a16="http://schemas.microsoft.com/office/drawing/2014/main" id="{B404E2F2-D13E-9446-B38F-242BC04A7021}"/>
                  </a:ext>
                </a:extLst>
              </p:cNvPr>
              <p:cNvSpPr/>
              <p:nvPr/>
            </p:nvSpPr>
            <p:spPr>
              <a:xfrm>
                <a:off x="2182710" y="1522558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9" name="Shape 11">
                <a:extLst>
                  <a:ext uri="{FF2B5EF4-FFF2-40B4-BE49-F238E27FC236}">
                    <a16:creationId xmlns:a16="http://schemas.microsoft.com/office/drawing/2014/main" id="{9C25E337-364F-2D48-BEDC-09EEA63A07C7}"/>
                  </a:ext>
                </a:extLst>
              </p:cNvPr>
              <p:cNvSpPr/>
              <p:nvPr/>
            </p:nvSpPr>
            <p:spPr>
              <a:xfrm>
                <a:off x="3417150" y="1449406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" name="Text 12">
                <a:extLst>
                  <a:ext uri="{FF2B5EF4-FFF2-40B4-BE49-F238E27FC236}">
                    <a16:creationId xmlns:a16="http://schemas.microsoft.com/office/drawing/2014/main" id="{0FE9B802-0592-3A4D-ADA3-1C8DC2DB3996}"/>
                  </a:ext>
                </a:extLst>
              </p:cNvPr>
              <p:cNvSpPr/>
              <p:nvPr/>
            </p:nvSpPr>
            <p:spPr>
              <a:xfrm>
                <a:off x="3417150" y="1522558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11" name="Shape 13">
                <a:extLst>
                  <a:ext uri="{FF2B5EF4-FFF2-40B4-BE49-F238E27FC236}">
                    <a16:creationId xmlns:a16="http://schemas.microsoft.com/office/drawing/2014/main" id="{F1F7BF99-1299-8545-873C-B456D8229881}"/>
                  </a:ext>
                </a:extLst>
              </p:cNvPr>
              <p:cNvSpPr/>
              <p:nvPr/>
            </p:nvSpPr>
            <p:spPr>
              <a:xfrm>
                <a:off x="4651590" y="1449406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" name="Text 14">
                <a:extLst>
                  <a:ext uri="{FF2B5EF4-FFF2-40B4-BE49-F238E27FC236}">
                    <a16:creationId xmlns:a16="http://schemas.microsoft.com/office/drawing/2014/main" id="{092EE20E-6BE9-5E44-8DAA-CDB810992FB1}"/>
                  </a:ext>
                </a:extLst>
              </p:cNvPr>
              <p:cNvSpPr/>
              <p:nvPr/>
            </p:nvSpPr>
            <p:spPr>
              <a:xfrm>
                <a:off x="4651590" y="1522558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13" name="Shape 15">
                <a:extLst>
                  <a:ext uri="{FF2B5EF4-FFF2-40B4-BE49-F238E27FC236}">
                    <a16:creationId xmlns:a16="http://schemas.microsoft.com/office/drawing/2014/main" id="{5C38E21C-6D10-B445-BC68-2F2B4AF43F6F}"/>
                  </a:ext>
                </a:extLst>
              </p:cNvPr>
              <p:cNvSpPr/>
              <p:nvPr/>
            </p:nvSpPr>
            <p:spPr>
              <a:xfrm>
                <a:off x="5886030" y="1449406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4" name="Text 16">
                <a:extLst>
                  <a:ext uri="{FF2B5EF4-FFF2-40B4-BE49-F238E27FC236}">
                    <a16:creationId xmlns:a16="http://schemas.microsoft.com/office/drawing/2014/main" id="{FA4A3057-1115-6F4A-B0E3-08D6DB335650}"/>
                  </a:ext>
                </a:extLst>
              </p:cNvPr>
              <p:cNvSpPr/>
              <p:nvPr/>
            </p:nvSpPr>
            <p:spPr>
              <a:xfrm>
                <a:off x="5886030" y="1522558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15" name="Text 17">
                <a:extLst>
                  <a:ext uri="{FF2B5EF4-FFF2-40B4-BE49-F238E27FC236}">
                    <a16:creationId xmlns:a16="http://schemas.microsoft.com/office/drawing/2014/main" id="{28AF62F6-43CD-8145-8C63-AE42A4B0D348}"/>
                  </a:ext>
                </a:extLst>
              </p:cNvPr>
              <p:cNvSpPr/>
              <p:nvPr/>
            </p:nvSpPr>
            <p:spPr>
              <a:xfrm>
                <a:off x="128693" y="2121997"/>
                <a:ext cx="886968" cy="310896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l">
                  <a:buNone/>
                </a:pPr>
                <a:r>
                  <a:rPr lang="en-US" altLang="ko-KR" b="1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2</a:t>
                </a:r>
                <a:r>
                  <a:rPr lang="ko-KR" altLang="en-US" b="1" dirty="0" err="1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회차</a:t>
                </a:r>
                <a:endParaRPr lang="en-US" dirty="0">
                  <a:latin typeface="+mn-ea"/>
                </a:endParaRPr>
              </a:p>
            </p:txBody>
          </p:sp>
          <p:sp>
            <p:nvSpPr>
              <p:cNvPr id="16" name="Shape 18">
                <a:extLst>
                  <a:ext uri="{FF2B5EF4-FFF2-40B4-BE49-F238E27FC236}">
                    <a16:creationId xmlns:a16="http://schemas.microsoft.com/office/drawing/2014/main" id="{A8288054-5119-9A40-8E00-A8EC6E044E0B}"/>
                  </a:ext>
                </a:extLst>
              </p:cNvPr>
              <p:cNvSpPr/>
              <p:nvPr/>
            </p:nvSpPr>
            <p:spPr>
              <a:xfrm>
                <a:off x="948270" y="2071198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7" name="Text 19">
                <a:extLst>
                  <a:ext uri="{FF2B5EF4-FFF2-40B4-BE49-F238E27FC236}">
                    <a16:creationId xmlns:a16="http://schemas.microsoft.com/office/drawing/2014/main" id="{D7F25BFF-8C99-DA4D-84F6-4BBCDF234602}"/>
                  </a:ext>
                </a:extLst>
              </p:cNvPr>
              <p:cNvSpPr/>
              <p:nvPr/>
            </p:nvSpPr>
            <p:spPr>
              <a:xfrm>
                <a:off x="948270" y="2144350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18" name="Shape 20">
                <a:extLst>
                  <a:ext uri="{FF2B5EF4-FFF2-40B4-BE49-F238E27FC236}">
                    <a16:creationId xmlns:a16="http://schemas.microsoft.com/office/drawing/2014/main" id="{E8C327EE-A56A-BD4E-84E4-E0FCE3E6C44D}"/>
                  </a:ext>
                </a:extLst>
              </p:cNvPr>
              <p:cNvSpPr/>
              <p:nvPr/>
            </p:nvSpPr>
            <p:spPr>
              <a:xfrm>
                <a:off x="2182710" y="2071198"/>
                <a:ext cx="1115568" cy="384048"/>
              </a:xfrm>
              <a:prstGeom prst="rect">
                <a:avLst/>
              </a:prstGeom>
              <a:solidFill>
                <a:srgbClr val="2F6B4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 anchor="ctr"/>
              <a:lstStyle/>
              <a:p>
                <a:r>
                  <a:rPr lang="en" altLang="ko-KR" sz="1600" dirty="0"/>
                  <a:t>Validation</a:t>
                </a:r>
              </a:p>
            </p:txBody>
          </p:sp>
          <p:sp>
            <p:nvSpPr>
              <p:cNvPr id="20" name="Shape 22">
                <a:extLst>
                  <a:ext uri="{FF2B5EF4-FFF2-40B4-BE49-F238E27FC236}">
                    <a16:creationId xmlns:a16="http://schemas.microsoft.com/office/drawing/2014/main" id="{B66DF910-BE4C-B04A-BE63-0022E900F9E7}"/>
                  </a:ext>
                </a:extLst>
              </p:cNvPr>
              <p:cNvSpPr/>
              <p:nvPr/>
            </p:nvSpPr>
            <p:spPr>
              <a:xfrm>
                <a:off x="3417150" y="2071198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1" name="Text 23">
                <a:extLst>
                  <a:ext uri="{FF2B5EF4-FFF2-40B4-BE49-F238E27FC236}">
                    <a16:creationId xmlns:a16="http://schemas.microsoft.com/office/drawing/2014/main" id="{8A2FE215-B589-0645-B71B-310AA52DC66A}"/>
                  </a:ext>
                </a:extLst>
              </p:cNvPr>
              <p:cNvSpPr/>
              <p:nvPr/>
            </p:nvSpPr>
            <p:spPr>
              <a:xfrm>
                <a:off x="3417150" y="2144350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22" name="Shape 24">
                <a:extLst>
                  <a:ext uri="{FF2B5EF4-FFF2-40B4-BE49-F238E27FC236}">
                    <a16:creationId xmlns:a16="http://schemas.microsoft.com/office/drawing/2014/main" id="{54052203-084D-AC45-A6BE-E3D623FEDE84}"/>
                  </a:ext>
                </a:extLst>
              </p:cNvPr>
              <p:cNvSpPr/>
              <p:nvPr/>
            </p:nvSpPr>
            <p:spPr>
              <a:xfrm>
                <a:off x="4651590" y="2071198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" name="Text 25">
                <a:extLst>
                  <a:ext uri="{FF2B5EF4-FFF2-40B4-BE49-F238E27FC236}">
                    <a16:creationId xmlns:a16="http://schemas.microsoft.com/office/drawing/2014/main" id="{2FA3A3AB-50E9-FA40-812D-1815549EFA6F}"/>
                  </a:ext>
                </a:extLst>
              </p:cNvPr>
              <p:cNvSpPr/>
              <p:nvPr/>
            </p:nvSpPr>
            <p:spPr>
              <a:xfrm>
                <a:off x="4651590" y="2144350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24" name="Shape 26">
                <a:extLst>
                  <a:ext uri="{FF2B5EF4-FFF2-40B4-BE49-F238E27FC236}">
                    <a16:creationId xmlns:a16="http://schemas.microsoft.com/office/drawing/2014/main" id="{80AF1B23-B09D-624A-8AAB-B5FE16774F3F}"/>
                  </a:ext>
                </a:extLst>
              </p:cNvPr>
              <p:cNvSpPr/>
              <p:nvPr/>
            </p:nvSpPr>
            <p:spPr>
              <a:xfrm>
                <a:off x="5886030" y="2071198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5" name="Text 27">
                <a:extLst>
                  <a:ext uri="{FF2B5EF4-FFF2-40B4-BE49-F238E27FC236}">
                    <a16:creationId xmlns:a16="http://schemas.microsoft.com/office/drawing/2014/main" id="{AA936BD5-8E98-0D4E-93BF-5B97CF737B6B}"/>
                  </a:ext>
                </a:extLst>
              </p:cNvPr>
              <p:cNvSpPr/>
              <p:nvPr/>
            </p:nvSpPr>
            <p:spPr>
              <a:xfrm>
                <a:off x="5886030" y="2144350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26" name="Text 28">
                <a:extLst>
                  <a:ext uri="{FF2B5EF4-FFF2-40B4-BE49-F238E27FC236}">
                    <a16:creationId xmlns:a16="http://schemas.microsoft.com/office/drawing/2014/main" id="{DE8E9295-FDA8-E54E-A7DC-C5120AD04C87}"/>
                  </a:ext>
                </a:extLst>
              </p:cNvPr>
              <p:cNvSpPr/>
              <p:nvPr/>
            </p:nvSpPr>
            <p:spPr>
              <a:xfrm>
                <a:off x="128693" y="2743789"/>
                <a:ext cx="886968" cy="310896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l">
                  <a:buNone/>
                </a:pPr>
                <a:r>
                  <a:rPr lang="en-US" altLang="ko-KR" b="1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3</a:t>
                </a:r>
                <a:r>
                  <a:rPr lang="ko-KR" altLang="en-US" b="1" dirty="0" err="1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회차</a:t>
                </a:r>
                <a:endParaRPr lang="en-US" dirty="0">
                  <a:latin typeface="+mn-ea"/>
                </a:endParaRPr>
              </a:p>
            </p:txBody>
          </p:sp>
          <p:sp>
            <p:nvSpPr>
              <p:cNvPr id="27" name="Shape 29">
                <a:extLst>
                  <a:ext uri="{FF2B5EF4-FFF2-40B4-BE49-F238E27FC236}">
                    <a16:creationId xmlns:a16="http://schemas.microsoft.com/office/drawing/2014/main" id="{AC951549-0C43-F740-9F19-B333C014B9DC}"/>
                  </a:ext>
                </a:extLst>
              </p:cNvPr>
              <p:cNvSpPr/>
              <p:nvPr/>
            </p:nvSpPr>
            <p:spPr>
              <a:xfrm>
                <a:off x="948270" y="2692990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8" name="Text 30">
                <a:extLst>
                  <a:ext uri="{FF2B5EF4-FFF2-40B4-BE49-F238E27FC236}">
                    <a16:creationId xmlns:a16="http://schemas.microsoft.com/office/drawing/2014/main" id="{2492A7B7-24B6-B247-A5D0-6A897A7CC42B}"/>
                  </a:ext>
                </a:extLst>
              </p:cNvPr>
              <p:cNvSpPr/>
              <p:nvPr/>
            </p:nvSpPr>
            <p:spPr>
              <a:xfrm>
                <a:off x="948270" y="2766142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29" name="Shape 31">
                <a:extLst>
                  <a:ext uri="{FF2B5EF4-FFF2-40B4-BE49-F238E27FC236}">
                    <a16:creationId xmlns:a16="http://schemas.microsoft.com/office/drawing/2014/main" id="{6250374E-6213-DA48-BBB9-A68373084FFC}"/>
                  </a:ext>
                </a:extLst>
              </p:cNvPr>
              <p:cNvSpPr/>
              <p:nvPr/>
            </p:nvSpPr>
            <p:spPr>
              <a:xfrm>
                <a:off x="2182710" y="2692990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" name="Text 32">
                <a:extLst>
                  <a:ext uri="{FF2B5EF4-FFF2-40B4-BE49-F238E27FC236}">
                    <a16:creationId xmlns:a16="http://schemas.microsoft.com/office/drawing/2014/main" id="{23F23736-941A-6641-BBF8-7D6FB9CE39D5}"/>
                  </a:ext>
                </a:extLst>
              </p:cNvPr>
              <p:cNvSpPr/>
              <p:nvPr/>
            </p:nvSpPr>
            <p:spPr>
              <a:xfrm>
                <a:off x="2182710" y="2766142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31" name="Shape 33">
                <a:extLst>
                  <a:ext uri="{FF2B5EF4-FFF2-40B4-BE49-F238E27FC236}">
                    <a16:creationId xmlns:a16="http://schemas.microsoft.com/office/drawing/2014/main" id="{ADDBA079-5063-2E47-97FF-7B23076AD277}"/>
                  </a:ext>
                </a:extLst>
              </p:cNvPr>
              <p:cNvSpPr/>
              <p:nvPr/>
            </p:nvSpPr>
            <p:spPr>
              <a:xfrm>
                <a:off x="3417150" y="2692990"/>
                <a:ext cx="1115568" cy="384048"/>
              </a:xfrm>
              <a:prstGeom prst="rect">
                <a:avLst/>
              </a:prstGeom>
              <a:solidFill>
                <a:srgbClr val="DFA94D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 anchor="ctr"/>
              <a:lstStyle/>
              <a:p>
                <a:r>
                  <a:rPr lang="en-US" altLang="ko-KR" sz="1600" dirty="0"/>
                  <a:t>Validation</a:t>
                </a:r>
                <a:endParaRPr lang="ko-KR" altLang="en-US" sz="1600" dirty="0"/>
              </a:p>
            </p:txBody>
          </p:sp>
          <p:sp>
            <p:nvSpPr>
              <p:cNvPr id="33" name="Shape 35">
                <a:extLst>
                  <a:ext uri="{FF2B5EF4-FFF2-40B4-BE49-F238E27FC236}">
                    <a16:creationId xmlns:a16="http://schemas.microsoft.com/office/drawing/2014/main" id="{DD0EB56C-93C9-CD4E-A67C-2EDF9B339D8E}"/>
                  </a:ext>
                </a:extLst>
              </p:cNvPr>
              <p:cNvSpPr/>
              <p:nvPr/>
            </p:nvSpPr>
            <p:spPr>
              <a:xfrm>
                <a:off x="4651590" y="2692990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4" name="Text 36">
                <a:extLst>
                  <a:ext uri="{FF2B5EF4-FFF2-40B4-BE49-F238E27FC236}">
                    <a16:creationId xmlns:a16="http://schemas.microsoft.com/office/drawing/2014/main" id="{46FF0C53-5D2F-B846-AEA9-1E1C2FEF91FF}"/>
                  </a:ext>
                </a:extLst>
              </p:cNvPr>
              <p:cNvSpPr/>
              <p:nvPr/>
            </p:nvSpPr>
            <p:spPr>
              <a:xfrm>
                <a:off x="4651590" y="2766142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35" name="Shape 37">
                <a:extLst>
                  <a:ext uri="{FF2B5EF4-FFF2-40B4-BE49-F238E27FC236}">
                    <a16:creationId xmlns:a16="http://schemas.microsoft.com/office/drawing/2014/main" id="{6D0253E9-4F73-5144-8CB3-C6AB39550456}"/>
                  </a:ext>
                </a:extLst>
              </p:cNvPr>
              <p:cNvSpPr/>
              <p:nvPr/>
            </p:nvSpPr>
            <p:spPr>
              <a:xfrm>
                <a:off x="5886030" y="2692990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6" name="Text 38">
                <a:extLst>
                  <a:ext uri="{FF2B5EF4-FFF2-40B4-BE49-F238E27FC236}">
                    <a16:creationId xmlns:a16="http://schemas.microsoft.com/office/drawing/2014/main" id="{C63A02F7-44D3-3F41-94FD-8CBAD88735A8}"/>
                  </a:ext>
                </a:extLst>
              </p:cNvPr>
              <p:cNvSpPr/>
              <p:nvPr/>
            </p:nvSpPr>
            <p:spPr>
              <a:xfrm>
                <a:off x="5886030" y="2766142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37" name="Text 39">
                <a:extLst>
                  <a:ext uri="{FF2B5EF4-FFF2-40B4-BE49-F238E27FC236}">
                    <a16:creationId xmlns:a16="http://schemas.microsoft.com/office/drawing/2014/main" id="{F79ADA7D-F252-FD40-8669-92B08A283386}"/>
                  </a:ext>
                </a:extLst>
              </p:cNvPr>
              <p:cNvSpPr/>
              <p:nvPr/>
            </p:nvSpPr>
            <p:spPr>
              <a:xfrm>
                <a:off x="128693" y="3365581"/>
                <a:ext cx="886968" cy="310896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l">
                  <a:buNone/>
                </a:pPr>
                <a:r>
                  <a:rPr lang="en-US" altLang="ko-KR" b="1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4</a:t>
                </a:r>
                <a:r>
                  <a:rPr lang="ko-KR" altLang="en-US" b="1" dirty="0" err="1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회차</a:t>
                </a:r>
                <a:endParaRPr lang="en-US" dirty="0">
                  <a:latin typeface="+mn-ea"/>
                </a:endParaRPr>
              </a:p>
            </p:txBody>
          </p:sp>
          <p:sp>
            <p:nvSpPr>
              <p:cNvPr id="38" name="Shape 40">
                <a:extLst>
                  <a:ext uri="{FF2B5EF4-FFF2-40B4-BE49-F238E27FC236}">
                    <a16:creationId xmlns:a16="http://schemas.microsoft.com/office/drawing/2014/main" id="{33ECFF0D-0F31-D24B-A69D-6B29AFA9BE9A}"/>
                  </a:ext>
                </a:extLst>
              </p:cNvPr>
              <p:cNvSpPr/>
              <p:nvPr/>
            </p:nvSpPr>
            <p:spPr>
              <a:xfrm>
                <a:off x="948270" y="3314782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9" name="Text 41">
                <a:extLst>
                  <a:ext uri="{FF2B5EF4-FFF2-40B4-BE49-F238E27FC236}">
                    <a16:creationId xmlns:a16="http://schemas.microsoft.com/office/drawing/2014/main" id="{9EC7620A-E649-3F46-B8D7-430496A449EA}"/>
                  </a:ext>
                </a:extLst>
              </p:cNvPr>
              <p:cNvSpPr/>
              <p:nvPr/>
            </p:nvSpPr>
            <p:spPr>
              <a:xfrm>
                <a:off x="948270" y="3387934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40" name="Shape 42">
                <a:extLst>
                  <a:ext uri="{FF2B5EF4-FFF2-40B4-BE49-F238E27FC236}">
                    <a16:creationId xmlns:a16="http://schemas.microsoft.com/office/drawing/2014/main" id="{1404BAEC-BDD7-224E-8A7F-0098B10FD40B}"/>
                  </a:ext>
                </a:extLst>
              </p:cNvPr>
              <p:cNvSpPr/>
              <p:nvPr/>
            </p:nvSpPr>
            <p:spPr>
              <a:xfrm>
                <a:off x="2182710" y="3314782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1" name="Text 43">
                <a:extLst>
                  <a:ext uri="{FF2B5EF4-FFF2-40B4-BE49-F238E27FC236}">
                    <a16:creationId xmlns:a16="http://schemas.microsoft.com/office/drawing/2014/main" id="{927C7E2E-5136-E546-947C-9513536A5D8B}"/>
                  </a:ext>
                </a:extLst>
              </p:cNvPr>
              <p:cNvSpPr/>
              <p:nvPr/>
            </p:nvSpPr>
            <p:spPr>
              <a:xfrm>
                <a:off x="2182710" y="3387934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42" name="Shape 44">
                <a:extLst>
                  <a:ext uri="{FF2B5EF4-FFF2-40B4-BE49-F238E27FC236}">
                    <a16:creationId xmlns:a16="http://schemas.microsoft.com/office/drawing/2014/main" id="{2DDA3E4C-BB07-7046-9E60-BE22B11A5553}"/>
                  </a:ext>
                </a:extLst>
              </p:cNvPr>
              <p:cNvSpPr/>
              <p:nvPr/>
            </p:nvSpPr>
            <p:spPr>
              <a:xfrm>
                <a:off x="3417150" y="3314782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3" name="Text 45">
                <a:extLst>
                  <a:ext uri="{FF2B5EF4-FFF2-40B4-BE49-F238E27FC236}">
                    <a16:creationId xmlns:a16="http://schemas.microsoft.com/office/drawing/2014/main" id="{FB14CC2B-49B4-AA4B-8695-368BCD8827F3}"/>
                  </a:ext>
                </a:extLst>
              </p:cNvPr>
              <p:cNvSpPr/>
              <p:nvPr/>
            </p:nvSpPr>
            <p:spPr>
              <a:xfrm>
                <a:off x="3417150" y="3387934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44" name="Shape 46">
                <a:extLst>
                  <a:ext uri="{FF2B5EF4-FFF2-40B4-BE49-F238E27FC236}">
                    <a16:creationId xmlns:a16="http://schemas.microsoft.com/office/drawing/2014/main" id="{8DA691C9-6F2D-014D-8732-F0EF43DCC717}"/>
                  </a:ext>
                </a:extLst>
              </p:cNvPr>
              <p:cNvSpPr/>
              <p:nvPr/>
            </p:nvSpPr>
            <p:spPr>
              <a:xfrm>
                <a:off x="4651590" y="3314782"/>
                <a:ext cx="1115568" cy="384048"/>
              </a:xfrm>
              <a:prstGeom prst="rect">
                <a:avLst/>
              </a:prstGeom>
              <a:solidFill>
                <a:srgbClr val="C97038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 anchor="ctr"/>
              <a:lstStyle/>
              <a:p>
                <a:r>
                  <a:rPr lang="en-US" altLang="ko-KR" sz="1600" dirty="0"/>
                  <a:t>Validation</a:t>
                </a:r>
                <a:endParaRPr lang="ko-KR" altLang="en-US" dirty="0"/>
              </a:p>
            </p:txBody>
          </p:sp>
          <p:sp>
            <p:nvSpPr>
              <p:cNvPr id="46" name="Shape 48">
                <a:extLst>
                  <a:ext uri="{FF2B5EF4-FFF2-40B4-BE49-F238E27FC236}">
                    <a16:creationId xmlns:a16="http://schemas.microsoft.com/office/drawing/2014/main" id="{767F1080-8DA2-0D41-BA62-7078187BBA73}"/>
                  </a:ext>
                </a:extLst>
              </p:cNvPr>
              <p:cNvSpPr/>
              <p:nvPr/>
            </p:nvSpPr>
            <p:spPr>
              <a:xfrm>
                <a:off x="5886030" y="3314782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7" name="Text 49">
                <a:extLst>
                  <a:ext uri="{FF2B5EF4-FFF2-40B4-BE49-F238E27FC236}">
                    <a16:creationId xmlns:a16="http://schemas.microsoft.com/office/drawing/2014/main" id="{32237718-1C4A-1C4F-8EF5-D46A7ECE1096}"/>
                  </a:ext>
                </a:extLst>
              </p:cNvPr>
              <p:cNvSpPr/>
              <p:nvPr/>
            </p:nvSpPr>
            <p:spPr>
              <a:xfrm>
                <a:off x="5886030" y="3387934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48" name="Text 50">
                <a:extLst>
                  <a:ext uri="{FF2B5EF4-FFF2-40B4-BE49-F238E27FC236}">
                    <a16:creationId xmlns:a16="http://schemas.microsoft.com/office/drawing/2014/main" id="{AFEE510E-B37D-C94B-AC28-E27DEDD9B267}"/>
                  </a:ext>
                </a:extLst>
              </p:cNvPr>
              <p:cNvSpPr/>
              <p:nvPr/>
            </p:nvSpPr>
            <p:spPr>
              <a:xfrm>
                <a:off x="128693" y="3987373"/>
                <a:ext cx="886968" cy="310896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l">
                  <a:buNone/>
                </a:pPr>
                <a:r>
                  <a:rPr lang="en-US" altLang="ko-KR" b="1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5</a:t>
                </a:r>
                <a:r>
                  <a:rPr lang="ko-KR" altLang="en-US" b="1" dirty="0" err="1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회차</a:t>
                </a:r>
                <a:endParaRPr lang="en-US" dirty="0">
                  <a:latin typeface="+mn-ea"/>
                </a:endParaRPr>
              </a:p>
            </p:txBody>
          </p:sp>
          <p:sp>
            <p:nvSpPr>
              <p:cNvPr id="49" name="Shape 51">
                <a:extLst>
                  <a:ext uri="{FF2B5EF4-FFF2-40B4-BE49-F238E27FC236}">
                    <a16:creationId xmlns:a16="http://schemas.microsoft.com/office/drawing/2014/main" id="{C109F12F-E455-574E-8295-72369AFF024C}"/>
                  </a:ext>
                </a:extLst>
              </p:cNvPr>
              <p:cNvSpPr/>
              <p:nvPr/>
            </p:nvSpPr>
            <p:spPr>
              <a:xfrm>
                <a:off x="948270" y="3936574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" name="Text 52">
                <a:extLst>
                  <a:ext uri="{FF2B5EF4-FFF2-40B4-BE49-F238E27FC236}">
                    <a16:creationId xmlns:a16="http://schemas.microsoft.com/office/drawing/2014/main" id="{7A7489C1-94E8-7A44-8119-793CE7934CFD}"/>
                  </a:ext>
                </a:extLst>
              </p:cNvPr>
              <p:cNvSpPr/>
              <p:nvPr/>
            </p:nvSpPr>
            <p:spPr>
              <a:xfrm>
                <a:off x="948270" y="4009726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51" name="Shape 53">
                <a:extLst>
                  <a:ext uri="{FF2B5EF4-FFF2-40B4-BE49-F238E27FC236}">
                    <a16:creationId xmlns:a16="http://schemas.microsoft.com/office/drawing/2014/main" id="{0D07E05E-7EC1-F642-88A9-9672E2C3DE23}"/>
                  </a:ext>
                </a:extLst>
              </p:cNvPr>
              <p:cNvSpPr/>
              <p:nvPr/>
            </p:nvSpPr>
            <p:spPr>
              <a:xfrm>
                <a:off x="2182710" y="3936574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2" name="Text 54">
                <a:extLst>
                  <a:ext uri="{FF2B5EF4-FFF2-40B4-BE49-F238E27FC236}">
                    <a16:creationId xmlns:a16="http://schemas.microsoft.com/office/drawing/2014/main" id="{858391EB-0D76-AD48-AA6C-D9BE7806DE51}"/>
                  </a:ext>
                </a:extLst>
              </p:cNvPr>
              <p:cNvSpPr/>
              <p:nvPr/>
            </p:nvSpPr>
            <p:spPr>
              <a:xfrm>
                <a:off x="2182710" y="4009726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53" name="Shape 55">
                <a:extLst>
                  <a:ext uri="{FF2B5EF4-FFF2-40B4-BE49-F238E27FC236}">
                    <a16:creationId xmlns:a16="http://schemas.microsoft.com/office/drawing/2014/main" id="{1A395F3C-BF4A-054E-A39F-28F2BEDB7D27}"/>
                  </a:ext>
                </a:extLst>
              </p:cNvPr>
              <p:cNvSpPr/>
              <p:nvPr/>
            </p:nvSpPr>
            <p:spPr>
              <a:xfrm>
                <a:off x="3417150" y="3936574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4" name="Text 56">
                <a:extLst>
                  <a:ext uri="{FF2B5EF4-FFF2-40B4-BE49-F238E27FC236}">
                    <a16:creationId xmlns:a16="http://schemas.microsoft.com/office/drawing/2014/main" id="{20BC57A7-5058-DC41-81F7-B76CD13F9860}"/>
                  </a:ext>
                </a:extLst>
              </p:cNvPr>
              <p:cNvSpPr/>
              <p:nvPr/>
            </p:nvSpPr>
            <p:spPr>
              <a:xfrm>
                <a:off x="3417150" y="4009726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55" name="Shape 57">
                <a:extLst>
                  <a:ext uri="{FF2B5EF4-FFF2-40B4-BE49-F238E27FC236}">
                    <a16:creationId xmlns:a16="http://schemas.microsoft.com/office/drawing/2014/main" id="{4E25452A-55F8-B642-AD64-3B0C2BC1C0A1}"/>
                  </a:ext>
                </a:extLst>
              </p:cNvPr>
              <p:cNvSpPr/>
              <p:nvPr/>
            </p:nvSpPr>
            <p:spPr>
              <a:xfrm>
                <a:off x="4651590" y="3936574"/>
                <a:ext cx="1115568" cy="38404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6" name="Text 58">
                <a:extLst>
                  <a:ext uri="{FF2B5EF4-FFF2-40B4-BE49-F238E27FC236}">
                    <a16:creationId xmlns:a16="http://schemas.microsoft.com/office/drawing/2014/main" id="{B898E16A-A5A6-C847-BABB-C00967462EA0}"/>
                  </a:ext>
                </a:extLst>
              </p:cNvPr>
              <p:cNvSpPr/>
              <p:nvPr/>
            </p:nvSpPr>
            <p:spPr>
              <a:xfrm>
                <a:off x="4651590" y="4009726"/>
                <a:ext cx="1115568" cy="164592"/>
              </a:xfrm>
              <a:prstGeom prst="rect">
                <a:avLst/>
              </a:prstGeom>
              <a:noFill/>
              <a:ln/>
            </p:spPr>
            <p:txBody>
              <a:bodyPr wrap="square" lIns="762" tIns="762" rIns="762" bIns="762" rtlCol="0" anchor="ctr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5C6C66"/>
                    </a:solidFill>
                    <a:latin typeface="+mn-ea"/>
                    <a:cs typeface="Noto Sans CJK KR" pitchFamily="34" charset="-120"/>
                  </a:rPr>
                  <a:t>Train</a:t>
                </a:r>
                <a:endParaRPr lang="en-US" sz="1600" dirty="0">
                  <a:latin typeface="+mn-ea"/>
                </a:endParaRPr>
              </a:p>
            </p:txBody>
          </p:sp>
          <p:sp>
            <p:nvSpPr>
              <p:cNvPr id="57" name="Shape 59">
                <a:extLst>
                  <a:ext uri="{FF2B5EF4-FFF2-40B4-BE49-F238E27FC236}">
                    <a16:creationId xmlns:a16="http://schemas.microsoft.com/office/drawing/2014/main" id="{298C0EC0-E169-054B-8D9F-466AA8627762}"/>
                  </a:ext>
                </a:extLst>
              </p:cNvPr>
              <p:cNvSpPr/>
              <p:nvPr/>
            </p:nvSpPr>
            <p:spPr>
              <a:xfrm>
                <a:off x="5886030" y="3936574"/>
                <a:ext cx="1115568" cy="384048"/>
              </a:xfrm>
              <a:prstGeom prst="rect">
                <a:avLst/>
              </a:prstGeom>
              <a:solidFill>
                <a:srgbClr val="B84A3D"/>
              </a:solidFill>
              <a:ln w="12700">
                <a:solidFill>
                  <a:srgbClr val="CBD6CD"/>
                </a:solidFill>
                <a:prstDash val="solid"/>
              </a:ln>
            </p:spPr>
            <p:txBody>
              <a:bodyPr anchor="ctr"/>
              <a:lstStyle/>
              <a:p>
                <a:r>
                  <a:rPr lang="en-US" altLang="ko-KR" sz="1600" dirty="0"/>
                  <a:t>Validation</a:t>
                </a:r>
                <a:endParaRPr lang="ko-KR" altLang="en-US" sz="1600" dirty="0"/>
              </a:p>
            </p:txBody>
          </p:sp>
        </p:grpSp>
        <p:sp>
          <p:nvSpPr>
            <p:cNvPr id="61" name="Text 6">
              <a:extLst>
                <a:ext uri="{FF2B5EF4-FFF2-40B4-BE49-F238E27FC236}">
                  <a16:creationId xmlns:a16="http://schemas.microsoft.com/office/drawing/2014/main" id="{A9C5FFD6-1D24-454A-BA53-D400F7017395}"/>
                </a:ext>
              </a:extLst>
            </p:cNvPr>
            <p:cNvSpPr/>
            <p:nvPr/>
          </p:nvSpPr>
          <p:spPr>
            <a:xfrm>
              <a:off x="1210737" y="1373687"/>
              <a:ext cx="886968" cy="310896"/>
            </a:xfrm>
            <a:prstGeom prst="rect">
              <a:avLst/>
            </a:prstGeom>
            <a:noFill/>
            <a:ln/>
          </p:spPr>
          <p:txBody>
            <a:bodyPr wrap="square" lIns="762" tIns="762" rIns="762" bIns="762" rtlCol="0" anchor="ctr">
              <a:noAutofit/>
            </a:bodyPr>
            <a:lstStyle/>
            <a:p>
              <a:pPr marL="0" indent="0" algn="l">
                <a:buNone/>
              </a:pPr>
              <a:r>
                <a:rPr lang="en-US" altLang="ko-KR" b="1" dirty="0">
                  <a:solidFill>
                    <a:srgbClr val="5C6C66"/>
                  </a:solidFill>
                  <a:latin typeface="+mn-ea"/>
                </a:rPr>
                <a:t>Fold 1</a:t>
              </a:r>
              <a:endParaRPr lang="en-US" dirty="0">
                <a:latin typeface="+mn-ea"/>
              </a:endParaRPr>
            </a:p>
          </p:txBody>
        </p:sp>
        <p:sp>
          <p:nvSpPr>
            <p:cNvPr id="62" name="Text 6">
              <a:extLst>
                <a:ext uri="{FF2B5EF4-FFF2-40B4-BE49-F238E27FC236}">
                  <a16:creationId xmlns:a16="http://schemas.microsoft.com/office/drawing/2014/main" id="{0888365A-A431-F048-B507-7B8B952B9320}"/>
                </a:ext>
              </a:extLst>
            </p:cNvPr>
            <p:cNvSpPr/>
            <p:nvPr/>
          </p:nvSpPr>
          <p:spPr>
            <a:xfrm>
              <a:off x="2416602" y="1373687"/>
              <a:ext cx="886968" cy="310896"/>
            </a:xfrm>
            <a:prstGeom prst="rect">
              <a:avLst/>
            </a:prstGeom>
            <a:noFill/>
            <a:ln/>
          </p:spPr>
          <p:txBody>
            <a:bodyPr wrap="square" lIns="762" tIns="762" rIns="762" bIns="762" rtlCol="0" anchor="ctr">
              <a:noAutofit/>
            </a:bodyPr>
            <a:lstStyle/>
            <a:p>
              <a:pPr marL="0" indent="0" algn="l">
                <a:buNone/>
              </a:pPr>
              <a:r>
                <a:rPr lang="en-US" altLang="ko-KR" b="1" dirty="0">
                  <a:solidFill>
                    <a:srgbClr val="5C6C66"/>
                  </a:solidFill>
                  <a:latin typeface="+mn-ea"/>
                </a:rPr>
                <a:t>Fold 2</a:t>
              </a:r>
              <a:endParaRPr lang="en-US" dirty="0">
                <a:latin typeface="+mn-ea"/>
              </a:endParaRPr>
            </a:p>
          </p:txBody>
        </p:sp>
        <p:sp>
          <p:nvSpPr>
            <p:cNvPr id="63" name="Text 6">
              <a:extLst>
                <a:ext uri="{FF2B5EF4-FFF2-40B4-BE49-F238E27FC236}">
                  <a16:creationId xmlns:a16="http://schemas.microsoft.com/office/drawing/2014/main" id="{C1989F0F-8799-8C4A-8F32-CB98794DF501}"/>
                </a:ext>
              </a:extLst>
            </p:cNvPr>
            <p:cNvSpPr/>
            <p:nvPr/>
          </p:nvSpPr>
          <p:spPr>
            <a:xfrm>
              <a:off x="3622467" y="1373687"/>
              <a:ext cx="886968" cy="310896"/>
            </a:xfrm>
            <a:prstGeom prst="rect">
              <a:avLst/>
            </a:prstGeom>
            <a:noFill/>
            <a:ln/>
          </p:spPr>
          <p:txBody>
            <a:bodyPr wrap="square" lIns="762" tIns="762" rIns="762" bIns="762" rtlCol="0" anchor="ctr">
              <a:noAutofit/>
            </a:bodyPr>
            <a:lstStyle/>
            <a:p>
              <a:pPr marL="0" indent="0" algn="l">
                <a:buNone/>
              </a:pPr>
              <a:r>
                <a:rPr lang="en-US" altLang="ko-KR" b="1" dirty="0">
                  <a:solidFill>
                    <a:srgbClr val="5C6C66"/>
                  </a:solidFill>
                  <a:latin typeface="+mn-ea"/>
                </a:rPr>
                <a:t>Fold 3</a:t>
              </a:r>
              <a:endParaRPr lang="en-US" dirty="0">
                <a:latin typeface="+mn-ea"/>
              </a:endParaRPr>
            </a:p>
          </p:txBody>
        </p:sp>
        <p:sp>
          <p:nvSpPr>
            <p:cNvPr id="64" name="Text 6">
              <a:extLst>
                <a:ext uri="{FF2B5EF4-FFF2-40B4-BE49-F238E27FC236}">
                  <a16:creationId xmlns:a16="http://schemas.microsoft.com/office/drawing/2014/main" id="{E5EC7E33-4FD2-BC46-A0EC-1C1544AD25E7}"/>
                </a:ext>
              </a:extLst>
            </p:cNvPr>
            <p:cNvSpPr/>
            <p:nvPr/>
          </p:nvSpPr>
          <p:spPr>
            <a:xfrm>
              <a:off x="4828332" y="1373687"/>
              <a:ext cx="886968" cy="310896"/>
            </a:xfrm>
            <a:prstGeom prst="rect">
              <a:avLst/>
            </a:prstGeom>
            <a:noFill/>
            <a:ln/>
          </p:spPr>
          <p:txBody>
            <a:bodyPr wrap="square" lIns="762" tIns="762" rIns="762" bIns="762" rtlCol="0" anchor="ctr">
              <a:noAutofit/>
            </a:bodyPr>
            <a:lstStyle/>
            <a:p>
              <a:pPr marL="0" indent="0" algn="l">
                <a:buNone/>
              </a:pPr>
              <a:r>
                <a:rPr lang="en-US" altLang="ko-KR" b="1" dirty="0">
                  <a:solidFill>
                    <a:srgbClr val="5C6C66"/>
                  </a:solidFill>
                  <a:latin typeface="+mn-ea"/>
                </a:rPr>
                <a:t>Fold 4</a:t>
              </a:r>
              <a:endParaRPr lang="en-US" dirty="0">
                <a:latin typeface="+mn-ea"/>
              </a:endParaRPr>
            </a:p>
          </p:txBody>
        </p:sp>
        <p:sp>
          <p:nvSpPr>
            <p:cNvPr id="65" name="Text 6">
              <a:extLst>
                <a:ext uri="{FF2B5EF4-FFF2-40B4-BE49-F238E27FC236}">
                  <a16:creationId xmlns:a16="http://schemas.microsoft.com/office/drawing/2014/main" id="{B5920F24-D735-9449-B755-778E01714304}"/>
                </a:ext>
              </a:extLst>
            </p:cNvPr>
            <p:cNvSpPr/>
            <p:nvPr/>
          </p:nvSpPr>
          <p:spPr>
            <a:xfrm>
              <a:off x="6034197" y="1373687"/>
              <a:ext cx="886968" cy="310896"/>
            </a:xfrm>
            <a:prstGeom prst="rect">
              <a:avLst/>
            </a:prstGeom>
            <a:noFill/>
            <a:ln/>
          </p:spPr>
          <p:txBody>
            <a:bodyPr wrap="square" lIns="762" tIns="762" rIns="762" bIns="762" rtlCol="0" anchor="ctr">
              <a:noAutofit/>
            </a:bodyPr>
            <a:lstStyle/>
            <a:p>
              <a:pPr marL="0" indent="0" algn="l">
                <a:buNone/>
              </a:pPr>
              <a:r>
                <a:rPr lang="en-US" altLang="ko-KR" b="1" dirty="0">
                  <a:solidFill>
                    <a:srgbClr val="5C6C66"/>
                  </a:solidFill>
                  <a:latin typeface="+mn-ea"/>
                </a:rPr>
                <a:t>Fold 5</a:t>
              </a:r>
              <a:endParaRPr lang="en-US" dirty="0">
                <a:latin typeface="+mn-ea"/>
              </a:endParaRPr>
            </a:p>
          </p:txBody>
        </p:sp>
      </p:grp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BAD71623-7E43-F547-A77D-75E8FA334E39}"/>
              </a:ext>
            </a:extLst>
          </p:cNvPr>
          <p:cNvSpPr/>
          <p:nvPr/>
        </p:nvSpPr>
        <p:spPr>
          <a:xfrm>
            <a:off x="57007" y="5753774"/>
            <a:ext cx="6038993" cy="956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chemeClr val="accent1"/>
                </a:solidFill>
                <a:latin typeface="+mn-ea"/>
              </a:rPr>
              <a:t>검증 데이터를 바꿔가며 학습과 검증을 반복하고</a:t>
            </a:r>
            <a:r>
              <a:rPr lang="en-US" altLang="ko-KR" sz="2000" b="1" dirty="0">
                <a:solidFill>
                  <a:schemeClr val="accent1"/>
                </a:solidFill>
                <a:latin typeface="+mn-ea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chemeClr val="accent1"/>
                </a:solidFill>
                <a:latin typeface="+mn-ea"/>
              </a:rPr>
              <a:t>모든 이미지가 한 번씩 검증 데이터로 사용됩니다</a:t>
            </a:r>
            <a:r>
              <a:rPr lang="en-US" altLang="ko-KR" sz="2000" b="1" dirty="0">
                <a:solidFill>
                  <a:schemeClr val="accent1"/>
                </a:solidFill>
                <a:latin typeface="+mn-ea"/>
              </a:rPr>
              <a:t>.</a:t>
            </a:r>
            <a:endParaRPr lang="ko-KR" altLang="en-US" sz="20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64AB58A-9B2B-D840-9520-0D8BBE51F4CE}"/>
              </a:ext>
            </a:extLst>
          </p:cNvPr>
          <p:cNvSpPr/>
          <p:nvPr/>
        </p:nvSpPr>
        <p:spPr>
          <a:xfrm>
            <a:off x="6739395" y="6094380"/>
            <a:ext cx="522493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b="1" dirty="0"/>
              <a:t>Q. 5</a:t>
            </a:r>
            <a:r>
              <a:rPr lang="ko-KR" altLang="en-US" b="1" dirty="0"/>
              <a:t>번 학습하면 같은 모델을 이어서 학습하나요</a:t>
            </a:r>
            <a:r>
              <a:rPr lang="en-US" altLang="ko-KR" b="1" dirty="0"/>
              <a:t>?</a:t>
            </a:r>
          </a:p>
          <a:p>
            <a:r>
              <a:rPr lang="ko-KR" altLang="en-US" sz="1600" dirty="0"/>
              <a:t>아니요</a:t>
            </a:r>
            <a:r>
              <a:rPr lang="en-US" altLang="ko-KR" sz="1600" dirty="0"/>
              <a:t>. </a:t>
            </a:r>
            <a:r>
              <a:rPr lang="ko-KR" altLang="en-US" sz="1600" b="1" dirty="0"/>
              <a:t>각 </a:t>
            </a:r>
            <a:r>
              <a:rPr lang="en" altLang="ko-KR" sz="1600" b="1" dirty="0"/>
              <a:t>Fold</a:t>
            </a:r>
            <a:r>
              <a:rPr lang="ko-KR" altLang="en-US" sz="1600" b="1" dirty="0"/>
              <a:t>마다 새로운 모델을 학습</a:t>
            </a:r>
            <a:r>
              <a:rPr lang="ko-KR" altLang="en-US" sz="1600" dirty="0"/>
              <a:t>합니다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8895455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5DD4823E-2BED-1649-94D2-11A605022345}"/>
              </a:ext>
            </a:extLst>
          </p:cNvPr>
          <p:cNvSpPr/>
          <p:nvPr/>
        </p:nvSpPr>
        <p:spPr>
          <a:xfrm>
            <a:off x="218744" y="84334"/>
            <a:ext cx="1141306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500" b="1" dirty="0">
                <a:latin typeface="+mn-ea"/>
              </a:rPr>
              <a:t>11-12. </a:t>
            </a:r>
            <a:r>
              <a:rPr lang="ko-KR" altLang="en-US" sz="2500" b="1" dirty="0" err="1">
                <a:latin typeface="+mn-ea"/>
              </a:rPr>
              <a:t>교차검정</a:t>
            </a:r>
            <a:r>
              <a:rPr lang="ko-KR" altLang="en-US" sz="2500" b="1" dirty="0">
                <a:latin typeface="+mn-ea"/>
              </a:rPr>
              <a:t> 결과를 최종 학습에 어떻게 사용할까</a:t>
            </a:r>
            <a:r>
              <a:rPr lang="en-US" altLang="ko-KR" sz="2500" b="1" dirty="0">
                <a:latin typeface="+mn-ea"/>
              </a:rPr>
              <a:t>?</a:t>
            </a:r>
            <a:endParaRPr lang="en" altLang="ko-KR" sz="2500" b="1" dirty="0">
              <a:latin typeface="+mn-ea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D41B732-68DF-3046-8CCD-AFB081FFEC31}"/>
              </a:ext>
            </a:extLst>
          </p:cNvPr>
          <p:cNvGrpSpPr/>
          <p:nvPr/>
        </p:nvGrpSpPr>
        <p:grpSpPr>
          <a:xfrm>
            <a:off x="218744" y="979373"/>
            <a:ext cx="5474294" cy="3376406"/>
            <a:chOff x="5790995" y="959659"/>
            <a:chExt cx="5474294" cy="3376406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2EB8B5CF-BE64-AA41-A62E-511413A5536E}"/>
                </a:ext>
              </a:extLst>
            </p:cNvPr>
            <p:cNvSpPr/>
            <p:nvPr/>
          </p:nvSpPr>
          <p:spPr>
            <a:xfrm>
              <a:off x="6415516" y="959659"/>
              <a:ext cx="4849773" cy="4184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ko-KR" dirty="0">
                  <a:latin typeface="+mn-ea"/>
                </a:rPr>
                <a:t>All</a:t>
              </a:r>
              <a:r>
                <a:rPr kumimoji="1" lang="ko-KR" altLang="en-US" dirty="0">
                  <a:latin typeface="+mn-ea"/>
                </a:rPr>
                <a:t> </a:t>
              </a:r>
              <a:r>
                <a:rPr kumimoji="1" lang="en-US" altLang="ko-KR" dirty="0">
                  <a:latin typeface="+mn-ea"/>
                </a:rPr>
                <a:t>data</a:t>
              </a:r>
              <a:endParaRPr kumimoji="1" lang="ko-KR" altLang="en-US" dirty="0">
                <a:latin typeface="+mn-ea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4F36500-7B9F-A043-8D83-4C6E7C64ACD5}"/>
                </a:ext>
              </a:extLst>
            </p:cNvPr>
            <p:cNvSpPr txBox="1"/>
            <p:nvPr/>
          </p:nvSpPr>
          <p:spPr>
            <a:xfrm>
              <a:off x="9455245" y="997289"/>
              <a:ext cx="12014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ko-KR" sz="1500" dirty="0"/>
                <a:t>250</a:t>
              </a:r>
              <a:r>
                <a:rPr kumimoji="1" lang="ko-KR" altLang="en-US" sz="1500" dirty="0"/>
                <a:t>장</a:t>
              </a:r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D3B77C93-6CDA-BD44-A8BE-B0C0CF1B9297}"/>
                </a:ext>
              </a:extLst>
            </p:cNvPr>
            <p:cNvGrpSpPr/>
            <p:nvPr/>
          </p:nvGrpSpPr>
          <p:grpSpPr>
            <a:xfrm>
              <a:off x="5790995" y="1507031"/>
              <a:ext cx="4742105" cy="2829034"/>
              <a:chOff x="6821536" y="1448320"/>
              <a:chExt cx="4742105" cy="2829034"/>
            </a:xfrm>
          </p:grpSpPr>
          <p:pic>
            <p:nvPicPr>
              <p:cNvPr id="10" name="그림 9">
                <a:extLst>
                  <a:ext uri="{FF2B5EF4-FFF2-40B4-BE49-F238E27FC236}">
                    <a16:creationId xmlns:a16="http://schemas.microsoft.com/office/drawing/2014/main" id="{4F909CE1-26A5-BB4B-BC9E-57DBC5C45A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821536" y="1900102"/>
                <a:ext cx="4742105" cy="2377252"/>
              </a:xfrm>
              <a:prstGeom prst="rect">
                <a:avLst/>
              </a:prstGeom>
            </p:spPr>
          </p:pic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1615468C-02D6-0248-9D50-725F815FD1C6}"/>
                  </a:ext>
                </a:extLst>
              </p:cNvPr>
              <p:cNvSpPr/>
              <p:nvPr/>
            </p:nvSpPr>
            <p:spPr>
              <a:xfrm>
                <a:off x="7425591" y="1448320"/>
                <a:ext cx="3998942" cy="423134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ko-KR" dirty="0">
                    <a:latin typeface="+mn-ea"/>
                  </a:rPr>
                  <a:t>Development set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C6335C-58BB-9741-9AAF-D3B86D593CE2}"/>
                  </a:ext>
                </a:extLst>
              </p:cNvPr>
              <p:cNvSpPr txBox="1"/>
              <p:nvPr/>
            </p:nvSpPr>
            <p:spPr>
              <a:xfrm>
                <a:off x="10352293" y="1485287"/>
                <a:ext cx="1201474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ko-KR" sz="1500" dirty="0"/>
                  <a:t>200</a:t>
                </a:r>
                <a:r>
                  <a:rPr kumimoji="1" lang="ko-KR" altLang="en-US" sz="1500" dirty="0"/>
                  <a:t>장</a:t>
                </a:r>
              </a:p>
            </p:txBody>
          </p:sp>
        </p:grpSp>
      </p:grpSp>
      <p:sp>
        <p:nvSpPr>
          <p:cNvPr id="49" name="왼쪽 중괄호[L] 48">
            <a:extLst>
              <a:ext uri="{FF2B5EF4-FFF2-40B4-BE49-F238E27FC236}">
                <a16:creationId xmlns:a16="http://schemas.microsoft.com/office/drawing/2014/main" id="{2157F7F1-E3FC-5445-83C7-729C30F24012}"/>
              </a:ext>
            </a:extLst>
          </p:cNvPr>
          <p:cNvSpPr/>
          <p:nvPr/>
        </p:nvSpPr>
        <p:spPr>
          <a:xfrm flipH="1">
            <a:off x="5046477" y="2205142"/>
            <a:ext cx="898063" cy="189632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E426179-DE85-9843-91D4-44FBAFADB918}"/>
              </a:ext>
            </a:extLst>
          </p:cNvPr>
          <p:cNvGrpSpPr/>
          <p:nvPr/>
        </p:nvGrpSpPr>
        <p:grpSpPr>
          <a:xfrm>
            <a:off x="6288681" y="1178585"/>
            <a:ext cx="5903319" cy="3477083"/>
            <a:chOff x="6644446" y="2097568"/>
            <a:chExt cx="5903319" cy="3477083"/>
          </a:xfrm>
        </p:grpSpPr>
        <p:sp>
          <p:nvSpPr>
            <p:cNvPr id="14" name="Shape 8">
              <a:extLst>
                <a:ext uri="{FF2B5EF4-FFF2-40B4-BE49-F238E27FC236}">
                  <a16:creationId xmlns:a16="http://schemas.microsoft.com/office/drawing/2014/main" id="{6C15002E-612C-274F-A9EA-7B1E041A020B}"/>
                </a:ext>
              </a:extLst>
            </p:cNvPr>
            <p:cNvSpPr/>
            <p:nvPr/>
          </p:nvSpPr>
          <p:spPr>
            <a:xfrm>
              <a:off x="6650110" y="2101664"/>
              <a:ext cx="2889943" cy="578376"/>
            </a:xfrm>
            <a:prstGeom prst="roundRect">
              <a:avLst>
                <a:gd name="adj" fmla="val 8235"/>
              </a:avLst>
            </a:prstGeom>
            <a:solidFill>
              <a:srgbClr val="FFF1D2"/>
            </a:solidFill>
            <a:ln w="12700">
              <a:solidFill>
                <a:srgbClr val="FFF1D2"/>
              </a:solidFill>
              <a:prstDash val="solid"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" name="Text 9">
              <a:extLst>
                <a:ext uri="{FF2B5EF4-FFF2-40B4-BE49-F238E27FC236}">
                  <a16:creationId xmlns:a16="http://schemas.microsoft.com/office/drawing/2014/main" id="{EEBDCA34-CD69-B54E-81FD-90DFBFCEACD4}"/>
                </a:ext>
              </a:extLst>
            </p:cNvPr>
            <p:cNvSpPr/>
            <p:nvPr/>
          </p:nvSpPr>
          <p:spPr>
            <a:xfrm>
              <a:off x="7075645" y="2097568"/>
              <a:ext cx="2231136" cy="6309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1800" b="1" dirty="0">
                  <a:solidFill>
                    <a:srgbClr val="8A5500"/>
                  </a:solidFill>
                  <a:latin typeface="+mn-ea"/>
                  <a:cs typeface="Noto Sans CJK KR" pitchFamily="34" charset="-120"/>
                </a:rPr>
                <a:t>Fold </a:t>
              </a:r>
              <a:r>
                <a:rPr lang="en-US" sz="1800" b="1" dirty="0" err="1">
                  <a:solidFill>
                    <a:srgbClr val="8A5500"/>
                  </a:solidFill>
                  <a:latin typeface="+mn-ea"/>
                  <a:cs typeface="Noto Sans CJK KR" pitchFamily="34" charset="-120"/>
                </a:rPr>
                <a:t>별</a:t>
              </a:r>
              <a:r>
                <a:rPr lang="en-US" sz="1800" b="1" dirty="0">
                  <a:solidFill>
                    <a:srgbClr val="8A5500"/>
                  </a:solidFill>
                  <a:latin typeface="+mn-ea"/>
                  <a:cs typeface="Noto Sans CJK KR" pitchFamily="34" charset="-120"/>
                </a:rPr>
                <a:t> best epoch</a:t>
              </a:r>
              <a:endParaRPr lang="en-US" sz="1800" dirty="0">
                <a:latin typeface="+mn-ea"/>
              </a:endParaRPr>
            </a:p>
          </p:txBody>
        </p:sp>
        <p:sp>
          <p:nvSpPr>
            <p:cNvPr id="16" name="Shape 10">
              <a:extLst>
                <a:ext uri="{FF2B5EF4-FFF2-40B4-BE49-F238E27FC236}">
                  <a16:creationId xmlns:a16="http://schemas.microsoft.com/office/drawing/2014/main" id="{DDADC534-B7CC-9447-9FD2-0BF0F093DA49}"/>
                </a:ext>
              </a:extLst>
            </p:cNvPr>
            <p:cNvSpPr/>
            <p:nvPr/>
          </p:nvSpPr>
          <p:spPr>
            <a:xfrm rot="5400000">
              <a:off x="7507159" y="3085187"/>
              <a:ext cx="612000" cy="0"/>
            </a:xfrm>
            <a:prstGeom prst="line">
              <a:avLst/>
            </a:prstGeom>
            <a:noFill/>
            <a:ln w="38100">
              <a:solidFill>
                <a:srgbClr val="B8C9BE"/>
              </a:solidFill>
              <a:prstDash val="solid"/>
              <a:headEnd type="none"/>
              <a:tailEnd type="triangle"/>
            </a:ln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0CC84259-1D6C-1949-91F5-F72BEFE55591}"/>
                </a:ext>
              </a:extLst>
            </p:cNvPr>
            <p:cNvGrpSpPr/>
            <p:nvPr/>
          </p:nvGrpSpPr>
          <p:grpSpPr>
            <a:xfrm>
              <a:off x="6650110" y="3390543"/>
              <a:ext cx="2889944" cy="630936"/>
              <a:chOff x="6652603" y="3283619"/>
              <a:chExt cx="2889944" cy="630936"/>
            </a:xfrm>
          </p:grpSpPr>
          <p:sp>
            <p:nvSpPr>
              <p:cNvPr id="17" name="Shape 11">
                <a:extLst>
                  <a:ext uri="{FF2B5EF4-FFF2-40B4-BE49-F238E27FC236}">
                    <a16:creationId xmlns:a16="http://schemas.microsoft.com/office/drawing/2014/main" id="{10DCAD23-4C1D-694E-8F49-CC3F3B927D7B}"/>
                  </a:ext>
                </a:extLst>
              </p:cNvPr>
              <p:cNvSpPr/>
              <p:nvPr/>
            </p:nvSpPr>
            <p:spPr>
              <a:xfrm>
                <a:off x="6652603" y="3304809"/>
                <a:ext cx="2889944" cy="576000"/>
              </a:xfrm>
              <a:prstGeom prst="roundRect">
                <a:avLst>
                  <a:gd name="adj" fmla="val 8235"/>
                </a:avLst>
              </a:prstGeom>
              <a:solidFill>
                <a:srgbClr val="FFF1D2"/>
              </a:solidFill>
              <a:ln w="12700">
                <a:solidFill>
                  <a:srgbClr val="FFF1D2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8" name="Text 12">
                <a:extLst>
                  <a:ext uri="{FF2B5EF4-FFF2-40B4-BE49-F238E27FC236}">
                    <a16:creationId xmlns:a16="http://schemas.microsoft.com/office/drawing/2014/main" id="{B0FDE972-2EB8-184E-83FA-50C7A54A55B9}"/>
                  </a:ext>
                </a:extLst>
              </p:cNvPr>
              <p:cNvSpPr/>
              <p:nvPr/>
            </p:nvSpPr>
            <p:spPr>
              <a:xfrm>
                <a:off x="7006561" y="3283619"/>
                <a:ext cx="2302713" cy="63093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800" b="1" dirty="0" err="1">
                    <a:solidFill>
                      <a:srgbClr val="8A5500"/>
                    </a:solidFill>
                    <a:latin typeface="+mn-ea"/>
                    <a:cs typeface="Noto Sans CJK KR" pitchFamily="34" charset="-120"/>
                  </a:rPr>
                  <a:t>중앙값</a:t>
                </a:r>
                <a:r>
                  <a:rPr lang="en-US" sz="1800" b="1" dirty="0">
                    <a:solidFill>
                      <a:srgbClr val="8A5500"/>
                    </a:solidFill>
                    <a:latin typeface="+mn-ea"/>
                    <a:cs typeface="Noto Sans CJK KR" pitchFamily="34" charset="-120"/>
                  </a:rPr>
                  <a:t> </a:t>
                </a:r>
                <a:r>
                  <a:rPr lang="en-US" altLang="ko-KR" sz="1800" b="1" dirty="0">
                    <a:solidFill>
                      <a:srgbClr val="8A5500"/>
                    </a:solidFill>
                    <a:latin typeface="+mn-ea"/>
                    <a:cs typeface="Noto Sans CJK KR" pitchFamily="34" charset="-120"/>
                  </a:rPr>
                  <a:t>(</a:t>
                </a:r>
                <a:r>
                  <a:rPr lang="en-US" altLang="ko-KR" b="1" dirty="0">
                    <a:solidFill>
                      <a:srgbClr val="8A5500"/>
                    </a:solidFill>
                    <a:latin typeface="+mn-ea"/>
                    <a:cs typeface="Noto Sans CJK KR" pitchFamily="34" charset="-120"/>
                  </a:rPr>
                  <a:t>median) </a:t>
                </a:r>
                <a:r>
                  <a:rPr lang="en-US" sz="1800" b="1" dirty="0" err="1">
                    <a:solidFill>
                      <a:srgbClr val="8A5500"/>
                    </a:solidFill>
                    <a:latin typeface="+mn-ea"/>
                    <a:cs typeface="Noto Sans CJK KR" pitchFamily="34" charset="-120"/>
                  </a:rPr>
                  <a:t>선택</a:t>
                </a:r>
                <a:endParaRPr lang="en-US" sz="1800" dirty="0">
                  <a:latin typeface="+mn-ea"/>
                </a:endParaRPr>
              </a:p>
            </p:txBody>
          </p:sp>
        </p:grpSp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2AC99F92-7A15-2F47-8749-9D111CFA1F1F}"/>
                </a:ext>
              </a:extLst>
            </p:cNvPr>
            <p:cNvGrpSpPr/>
            <p:nvPr/>
          </p:nvGrpSpPr>
          <p:grpSpPr>
            <a:xfrm>
              <a:off x="6644446" y="4470588"/>
              <a:ext cx="2895609" cy="630936"/>
              <a:chOff x="6645342" y="4556590"/>
              <a:chExt cx="2895609" cy="630936"/>
            </a:xfrm>
          </p:grpSpPr>
          <p:sp>
            <p:nvSpPr>
              <p:cNvPr id="20" name="Shape 14">
                <a:extLst>
                  <a:ext uri="{FF2B5EF4-FFF2-40B4-BE49-F238E27FC236}">
                    <a16:creationId xmlns:a16="http://schemas.microsoft.com/office/drawing/2014/main" id="{30CA42DC-236A-D34B-85B9-9722B3CF712E}"/>
                  </a:ext>
                </a:extLst>
              </p:cNvPr>
              <p:cNvSpPr/>
              <p:nvPr/>
            </p:nvSpPr>
            <p:spPr>
              <a:xfrm>
                <a:off x="6645342" y="4556590"/>
                <a:ext cx="2895608" cy="576000"/>
              </a:xfrm>
              <a:prstGeom prst="roundRect">
                <a:avLst>
                  <a:gd name="adj" fmla="val 8235"/>
                </a:avLst>
              </a:prstGeom>
              <a:solidFill>
                <a:srgbClr val="2E68C5"/>
              </a:solidFill>
              <a:ln w="12700">
                <a:solidFill>
                  <a:srgbClr val="2E68C5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1" name="Text 15">
                <a:extLst>
                  <a:ext uri="{FF2B5EF4-FFF2-40B4-BE49-F238E27FC236}">
                    <a16:creationId xmlns:a16="http://schemas.microsoft.com/office/drawing/2014/main" id="{A207A716-D8EB-A24C-8098-F8E1C0F490BD}"/>
                  </a:ext>
                </a:extLst>
              </p:cNvPr>
              <p:cNvSpPr/>
              <p:nvPr/>
            </p:nvSpPr>
            <p:spPr>
              <a:xfrm>
                <a:off x="6645342" y="4556590"/>
                <a:ext cx="2895609" cy="63093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ko-KR" altLang="en-US" sz="1800" b="1" dirty="0">
                    <a:solidFill>
                      <a:srgbClr val="FFFFFF"/>
                    </a:solidFill>
                    <a:latin typeface="+mn-ea"/>
                    <a:cs typeface="Noto Sans CJK KR" pitchFamily="34" charset="-120"/>
                  </a:rPr>
                  <a:t>최종 학습</a:t>
                </a:r>
                <a:r>
                  <a:rPr lang="en-US" altLang="ko-KR" sz="1800" b="1" dirty="0">
                    <a:solidFill>
                      <a:srgbClr val="FFFFFF"/>
                    </a:solidFill>
                    <a:latin typeface="+mn-ea"/>
                    <a:cs typeface="Noto Sans CJK KR" pitchFamily="34" charset="-120"/>
                  </a:rPr>
                  <a:t> epoch </a:t>
                </a:r>
                <a:r>
                  <a:rPr lang="ko-KR" altLang="en-US" sz="1800" b="1" dirty="0">
                    <a:solidFill>
                      <a:srgbClr val="FFFFFF"/>
                    </a:solidFill>
                    <a:latin typeface="+mn-ea"/>
                    <a:cs typeface="Noto Sans CJK KR" pitchFamily="34" charset="-120"/>
                  </a:rPr>
                  <a:t>수 결정</a:t>
                </a:r>
                <a:endParaRPr lang="en-US" sz="1800" dirty="0">
                  <a:latin typeface="+mn-ea"/>
                </a:endParaRPr>
              </a:p>
            </p:txBody>
          </p:sp>
        </p:grpSp>
        <p:sp>
          <p:nvSpPr>
            <p:cNvPr id="22" name="Shape 10">
              <a:extLst>
                <a:ext uri="{FF2B5EF4-FFF2-40B4-BE49-F238E27FC236}">
                  <a16:creationId xmlns:a16="http://schemas.microsoft.com/office/drawing/2014/main" id="{C258865F-E89C-E241-93A1-EC466C8EF863}"/>
                </a:ext>
              </a:extLst>
            </p:cNvPr>
            <p:cNvSpPr/>
            <p:nvPr/>
          </p:nvSpPr>
          <p:spPr>
            <a:xfrm rot="5400000">
              <a:off x="7579159" y="4266395"/>
              <a:ext cx="468000" cy="0"/>
            </a:xfrm>
            <a:prstGeom prst="line">
              <a:avLst/>
            </a:prstGeom>
            <a:noFill/>
            <a:ln w="38100">
              <a:solidFill>
                <a:srgbClr val="B8C9BE"/>
              </a:solidFill>
              <a:prstDash val="solid"/>
              <a:headEnd type="none"/>
              <a:tailEnd type="triangle"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3B530549-50F3-E64D-ADA4-FADE906F2254}"/>
                </a:ext>
              </a:extLst>
            </p:cNvPr>
            <p:cNvSpPr/>
            <p:nvPr/>
          </p:nvSpPr>
          <p:spPr>
            <a:xfrm>
              <a:off x="8799115" y="5051431"/>
              <a:ext cx="37486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 err="1">
                  <a:solidFill>
                    <a:srgbClr val="00B050"/>
                  </a:solidFill>
                  <a:latin typeface="+mn-ea"/>
                  <a:cs typeface="Noto Sans CJK KR" pitchFamily="34" charset="-120"/>
                </a:rPr>
                <a:t>예</a:t>
              </a:r>
              <a:r>
                <a:rPr lang="en-US" altLang="ko-KR" sz="1400" dirty="0">
                  <a:solidFill>
                    <a:srgbClr val="00B050"/>
                  </a:solidFill>
                  <a:latin typeface="+mn-ea"/>
                  <a:cs typeface="Noto Sans CJK KR" pitchFamily="34" charset="-120"/>
                </a:rPr>
                <a:t>) </a:t>
              </a:r>
              <a:r>
                <a:rPr lang="en-US" altLang="ko-KR" sz="1400" dirty="0" err="1">
                  <a:solidFill>
                    <a:srgbClr val="00B050"/>
                  </a:solidFill>
                  <a:latin typeface="+mn-ea"/>
                  <a:cs typeface="Noto Sans CJK KR" pitchFamily="34" charset="-120"/>
                </a:rPr>
                <a:t>fold별</a:t>
              </a:r>
              <a:r>
                <a:rPr lang="en-US" altLang="ko-KR" sz="1400" dirty="0">
                  <a:solidFill>
                    <a:srgbClr val="00B050"/>
                  </a:solidFill>
                  <a:latin typeface="+mn-ea"/>
                  <a:cs typeface="Noto Sans CJK KR" pitchFamily="34" charset="-120"/>
                </a:rPr>
                <a:t> </a:t>
              </a:r>
              <a:r>
                <a:rPr lang="en-US" altLang="ko-KR" sz="1400" dirty="0" err="1">
                  <a:solidFill>
                    <a:srgbClr val="00B050"/>
                  </a:solidFill>
                  <a:latin typeface="+mn-ea"/>
                  <a:cs typeface="Noto Sans CJK KR" pitchFamily="34" charset="-120"/>
                </a:rPr>
                <a:t>최고</a:t>
              </a:r>
              <a:r>
                <a:rPr lang="en-US" altLang="ko-KR" sz="1400" dirty="0">
                  <a:solidFill>
                    <a:srgbClr val="00B050"/>
                  </a:solidFill>
                  <a:latin typeface="+mn-ea"/>
                  <a:cs typeface="Noto Sans CJK KR" pitchFamily="34" charset="-120"/>
                </a:rPr>
                <a:t> epoch = 6, 8, 7, 12, 7</a:t>
              </a:r>
            </a:p>
            <a:p>
              <a:r>
                <a:rPr lang="en-US" altLang="ko-KR" sz="1400" dirty="0">
                  <a:solidFill>
                    <a:srgbClr val="00B050"/>
                  </a:solidFill>
                  <a:latin typeface="+mn-ea"/>
                  <a:cs typeface="Noto Sans CJK KR" pitchFamily="34" charset="-120"/>
                </a:rPr>
                <a:t>     →  </a:t>
              </a:r>
              <a:r>
                <a:rPr lang="en-US" altLang="ko-KR" sz="1400" dirty="0" err="1">
                  <a:solidFill>
                    <a:srgbClr val="00B050"/>
                  </a:solidFill>
                  <a:latin typeface="+mn-ea"/>
                  <a:cs typeface="Noto Sans CJK KR" pitchFamily="34" charset="-120"/>
                </a:rPr>
                <a:t>최종</a:t>
              </a:r>
              <a:r>
                <a:rPr lang="en-US" altLang="ko-KR" sz="1400" dirty="0">
                  <a:solidFill>
                    <a:srgbClr val="00B050"/>
                  </a:solidFill>
                  <a:latin typeface="+mn-ea"/>
                  <a:cs typeface="Noto Sans CJK KR" pitchFamily="34" charset="-120"/>
                </a:rPr>
                <a:t> </a:t>
              </a:r>
              <a:r>
                <a:rPr lang="en-US" altLang="ko-KR" sz="1400" dirty="0" err="1">
                  <a:solidFill>
                    <a:srgbClr val="00B050"/>
                  </a:solidFill>
                  <a:latin typeface="+mn-ea"/>
                  <a:cs typeface="Noto Sans CJK KR" pitchFamily="34" charset="-120"/>
                </a:rPr>
                <a:t>학습</a:t>
              </a:r>
              <a:r>
                <a:rPr lang="en-US" altLang="ko-KR" sz="1400" dirty="0">
                  <a:solidFill>
                    <a:srgbClr val="00B050"/>
                  </a:solidFill>
                  <a:latin typeface="+mn-ea"/>
                  <a:cs typeface="Noto Sans CJK KR" pitchFamily="34" charset="-120"/>
                </a:rPr>
                <a:t> epoch = 7</a:t>
              </a:r>
              <a:endParaRPr lang="en-US" altLang="ko-KR" sz="1400" dirty="0">
                <a:solidFill>
                  <a:srgbClr val="00B050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5D866E0-F701-D449-8292-121C4BE44366}"/>
                </a:ext>
              </a:extLst>
            </p:cNvPr>
            <p:cNvSpPr/>
            <p:nvPr/>
          </p:nvSpPr>
          <p:spPr>
            <a:xfrm>
              <a:off x="7942393" y="2680040"/>
              <a:ext cx="416674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b="1" dirty="0"/>
                <a:t>*Best </a:t>
              </a:r>
              <a:r>
                <a:rPr lang="ko-KR" altLang="en-US" sz="1600" b="1" dirty="0" err="1"/>
                <a:t>epoch</a:t>
              </a:r>
              <a:endParaRPr lang="en-US" altLang="ko-KR" sz="1600" b="1" dirty="0"/>
            </a:p>
            <a:p>
              <a:r>
                <a:rPr lang="ko-KR" altLang="en-US" sz="1600" b="1" dirty="0"/>
                <a:t>: </a:t>
              </a:r>
              <a:r>
                <a:rPr lang="ko-KR" altLang="en-US" sz="1600" b="1" dirty="0" err="1"/>
                <a:t>Validation</a:t>
              </a:r>
              <a:r>
                <a:rPr lang="ko-KR" altLang="en-US" sz="1600" b="1" dirty="0"/>
                <a:t> </a:t>
              </a:r>
              <a:r>
                <a:rPr lang="ko-KR" altLang="en-US" sz="1600" b="1" dirty="0" err="1"/>
                <a:t>loss가</a:t>
              </a:r>
              <a:r>
                <a:rPr lang="ko-KR" altLang="en-US" sz="1600" b="1" dirty="0"/>
                <a:t> 가장 낮았던 시점</a:t>
              </a:r>
            </a:p>
          </p:txBody>
        </p:sp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62118E5-7618-B848-B8E4-514525C1D4A0}"/>
              </a:ext>
            </a:extLst>
          </p:cNvPr>
          <p:cNvSpPr/>
          <p:nvPr/>
        </p:nvSpPr>
        <p:spPr>
          <a:xfrm>
            <a:off x="8625503" y="111291"/>
            <a:ext cx="32223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sz="2400" b="1" dirty="0">
                <a:solidFill>
                  <a:srgbClr val="0070C0"/>
                </a:solidFill>
              </a:rPr>
              <a:t>Epoch: </a:t>
            </a:r>
            <a:r>
              <a:rPr lang="ko-KR" altLang="en-US" sz="2400" b="1" dirty="0">
                <a:solidFill>
                  <a:srgbClr val="0070C0"/>
                </a:solidFill>
              </a:rPr>
              <a:t>최종 모델을</a:t>
            </a:r>
            <a:endParaRPr lang="en-US" altLang="ko-KR" sz="2400" b="1" dirty="0">
              <a:solidFill>
                <a:srgbClr val="0070C0"/>
              </a:solidFill>
            </a:endParaRPr>
          </a:p>
          <a:p>
            <a:r>
              <a:rPr lang="ko-KR" altLang="en-US" sz="2400" b="1" dirty="0">
                <a:solidFill>
                  <a:srgbClr val="0070C0"/>
                </a:solidFill>
              </a:rPr>
              <a:t> 몇 번 학습할 것인가</a:t>
            </a:r>
            <a:r>
              <a:rPr lang="en-US" altLang="ko-KR" sz="2400" b="1" dirty="0">
                <a:solidFill>
                  <a:srgbClr val="0070C0"/>
                </a:solidFill>
              </a:rPr>
              <a:t>?</a:t>
            </a:r>
            <a:endParaRPr lang="ko-KR" altLang="en-US" sz="2400" b="1" dirty="0">
              <a:solidFill>
                <a:srgbClr val="0070C0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83DAB30-C291-5940-930D-0251B93155E5}"/>
              </a:ext>
            </a:extLst>
          </p:cNvPr>
          <p:cNvSpPr/>
          <p:nvPr/>
        </p:nvSpPr>
        <p:spPr>
          <a:xfrm>
            <a:off x="744983" y="4826675"/>
            <a:ext cx="118066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b="1" dirty="0"/>
              <a:t>Q</a:t>
            </a:r>
            <a:r>
              <a:rPr lang="en-US" altLang="ko-KR" b="1" dirty="0"/>
              <a:t>1</a:t>
            </a:r>
            <a:r>
              <a:rPr lang="en" altLang="ko-KR" b="1" dirty="0"/>
              <a:t>. </a:t>
            </a:r>
            <a:r>
              <a:rPr lang="ko-KR" altLang="en-US" b="1" dirty="0"/>
              <a:t>왜 교차검정에서 얻은 가중치를 그대로 사용하지 않나요</a:t>
            </a:r>
            <a:r>
              <a:rPr lang="en-US" altLang="ko-KR" b="1" dirty="0"/>
              <a:t>?</a:t>
            </a:r>
            <a:br>
              <a:rPr lang="ko-KR" altLang="en-US" dirty="0"/>
            </a:br>
            <a:r>
              <a:rPr lang="ko-KR" altLang="en-US" sz="1600" dirty="0"/>
              <a:t>→ 각 </a:t>
            </a:r>
            <a:r>
              <a:rPr lang="en" altLang="ko-KR" sz="1600" dirty="0"/>
              <a:t>Fold </a:t>
            </a:r>
            <a:r>
              <a:rPr lang="ko-KR" altLang="en-US" sz="1600" dirty="0"/>
              <a:t>모델은 </a:t>
            </a:r>
            <a:r>
              <a:rPr lang="ko-KR" altLang="en-US" sz="1600" b="1" dirty="0"/>
              <a:t>전체 데이터의 일부만 학습</a:t>
            </a:r>
            <a:r>
              <a:rPr lang="ko-KR" altLang="en-US" sz="1600" dirty="0"/>
              <a:t>했기 때문입니다</a:t>
            </a:r>
            <a:r>
              <a:rPr lang="en-US" altLang="ko-KR" sz="1600" dirty="0"/>
              <a:t>. </a:t>
            </a:r>
            <a:r>
              <a:rPr lang="ko-KR" altLang="en-US" sz="1600" dirty="0"/>
              <a:t>최종 모델은 전체 학습 데이터를 사용해 새로 학습합니다</a:t>
            </a:r>
            <a:r>
              <a:rPr lang="en-US" altLang="ko-KR" sz="1600" dirty="0"/>
              <a:t>.</a:t>
            </a:r>
          </a:p>
          <a:p>
            <a:endParaRPr lang="en-US" altLang="ko-KR" sz="1200" dirty="0"/>
          </a:p>
          <a:p>
            <a:r>
              <a:rPr lang="en" altLang="ko-KR" b="1" dirty="0"/>
              <a:t>Q</a:t>
            </a:r>
            <a:r>
              <a:rPr lang="en-US" altLang="ko-KR" b="1" dirty="0"/>
              <a:t>2</a:t>
            </a:r>
            <a:r>
              <a:rPr lang="en" altLang="ko-KR" b="1" dirty="0"/>
              <a:t>. </a:t>
            </a:r>
            <a:r>
              <a:rPr lang="ko-KR" altLang="en-US" b="1" dirty="0" err="1"/>
              <a:t>교차검정</a:t>
            </a:r>
            <a:r>
              <a:rPr lang="ko-KR" altLang="en-US" b="1" dirty="0"/>
              <a:t> 결과는 최종 학습에 어떻게 활용하나요</a:t>
            </a:r>
            <a:r>
              <a:rPr lang="en-US" altLang="ko-KR" b="1" dirty="0"/>
              <a:t>?</a:t>
            </a:r>
            <a:br>
              <a:rPr lang="ko-KR" altLang="en-US" dirty="0"/>
            </a:br>
            <a:r>
              <a:rPr lang="ko-KR" altLang="en-US" sz="1600" dirty="0"/>
              <a:t>→ 각 </a:t>
            </a:r>
            <a:r>
              <a:rPr lang="en" altLang="ko-KR" sz="1600" dirty="0"/>
              <a:t>Fold</a:t>
            </a:r>
            <a:r>
              <a:rPr lang="ko-KR" altLang="en-US" sz="1600" dirty="0"/>
              <a:t>에서 확인한 </a:t>
            </a:r>
            <a:r>
              <a:rPr lang="en" altLang="ko-KR" sz="1600" b="1" dirty="0"/>
              <a:t>best epoch</a:t>
            </a:r>
            <a:r>
              <a:rPr lang="ko-KR" altLang="en-US" sz="1600" b="1" dirty="0" err="1"/>
              <a:t>를</a:t>
            </a:r>
            <a:r>
              <a:rPr lang="ko-KR" altLang="en-US" sz="1600" b="1" dirty="0"/>
              <a:t> 바탕으로 최종 모델의 학습 횟수를 결정</a:t>
            </a:r>
            <a:r>
              <a:rPr lang="ko-KR" altLang="en-US" sz="1600" dirty="0"/>
              <a:t>합니다</a:t>
            </a:r>
            <a:r>
              <a:rPr lang="en-US" altLang="ko-KR" sz="1600" dirty="0"/>
              <a:t>.</a:t>
            </a:r>
          </a:p>
          <a:p>
            <a:endParaRPr lang="en-US" altLang="ko-KR" sz="1200" dirty="0"/>
          </a:p>
          <a:p>
            <a:r>
              <a:rPr lang="en" altLang="ko-KR" b="1" dirty="0"/>
              <a:t>Q. </a:t>
            </a:r>
            <a:r>
              <a:rPr lang="ko-KR" altLang="en-US" b="1" dirty="0"/>
              <a:t>왜 최종 학습 전에 </a:t>
            </a:r>
            <a:r>
              <a:rPr lang="en" altLang="ko-KR" b="1" dirty="0"/>
              <a:t>epoch </a:t>
            </a:r>
            <a:r>
              <a:rPr lang="ko-KR" altLang="en-US" b="1" dirty="0"/>
              <a:t>수를 정해야 하나요</a:t>
            </a:r>
            <a:r>
              <a:rPr lang="en-US" altLang="ko-KR" b="1" dirty="0"/>
              <a:t>?</a:t>
            </a:r>
            <a:br>
              <a:rPr lang="ko-KR" altLang="en-US" dirty="0"/>
            </a:br>
            <a:r>
              <a:rPr lang="ko-KR" altLang="en-US" sz="1600" dirty="0"/>
              <a:t>→최종 학습에서는 별도의 </a:t>
            </a:r>
            <a:r>
              <a:rPr lang="en" altLang="ko-KR" sz="1600" dirty="0"/>
              <a:t>Validation set</a:t>
            </a:r>
            <a:r>
              <a:rPr lang="ko-KR" altLang="en-US" sz="1600" dirty="0"/>
              <a:t>을 두지 않으므로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교차검정</a:t>
            </a:r>
            <a:r>
              <a:rPr lang="ko-KR" altLang="en-US" sz="1600" dirty="0"/>
              <a:t> 결과를 이용해 학습 횟수를 미리 정합니다</a:t>
            </a:r>
            <a:r>
              <a:rPr lang="en-US" altLang="ko-KR" sz="1600" dirty="0"/>
              <a:t>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912598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0">
            <a:extLst>
              <a:ext uri="{FF2B5EF4-FFF2-40B4-BE49-F238E27FC236}">
                <a16:creationId xmlns:a16="http://schemas.microsoft.com/office/drawing/2014/main" id="{391B136C-EF27-994D-AB49-E54DDAA73228}"/>
              </a:ext>
            </a:extLst>
          </p:cNvPr>
          <p:cNvSpPr/>
          <p:nvPr/>
        </p:nvSpPr>
        <p:spPr>
          <a:xfrm>
            <a:off x="83692" y="182193"/>
            <a:ext cx="637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ko-KR" sz="2400" b="1" dirty="0">
                <a:solidFill>
                  <a:srgbClr val="111111"/>
                </a:solidFill>
                <a:latin typeface="+mn-ea"/>
                <a:cs typeface="Noto Sans CJK KR" pitchFamily="34" charset="-120"/>
              </a:rPr>
              <a:t>13</a:t>
            </a:r>
            <a:r>
              <a:rPr lang="en-US" sz="2400" b="1" dirty="0">
                <a:solidFill>
                  <a:srgbClr val="111111"/>
                </a:solidFill>
                <a:latin typeface="+mn-ea"/>
                <a:cs typeface="Noto Sans CJK KR" pitchFamily="34" charset="-120"/>
              </a:rPr>
              <a:t>–1</a:t>
            </a:r>
            <a:r>
              <a:rPr lang="en-US" altLang="ko-KR" sz="2400" b="1" dirty="0">
                <a:solidFill>
                  <a:srgbClr val="111111"/>
                </a:solidFill>
                <a:latin typeface="+mn-ea"/>
                <a:cs typeface="Noto Sans CJK KR" pitchFamily="34" charset="-120"/>
              </a:rPr>
              <a:t>4</a:t>
            </a:r>
            <a:r>
              <a:rPr lang="en-US" sz="2400" b="1" dirty="0">
                <a:solidFill>
                  <a:srgbClr val="111111"/>
                </a:solidFill>
                <a:latin typeface="+mn-ea"/>
                <a:cs typeface="Noto Sans CJK KR" pitchFamily="34" charset="-120"/>
              </a:rPr>
              <a:t>. </a:t>
            </a:r>
            <a:r>
              <a:rPr lang="ko-KR" altLang="en-US" sz="2400" b="1" dirty="0">
                <a:latin typeface="+mn-ea"/>
              </a:rPr>
              <a:t>최종 모델 학습과 독립 </a:t>
            </a:r>
            <a:r>
              <a:rPr lang="en" altLang="ko-KR" sz="2400" b="1" dirty="0">
                <a:latin typeface="+mn-ea"/>
              </a:rPr>
              <a:t>Test set </a:t>
            </a:r>
            <a:r>
              <a:rPr lang="ko-KR" altLang="en-US" sz="2400" b="1" dirty="0">
                <a:latin typeface="+mn-ea"/>
              </a:rPr>
              <a:t>평가</a:t>
            </a:r>
            <a:endParaRPr lang="en-US" sz="2400" b="1" dirty="0">
              <a:latin typeface="+mn-ea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BFD936F1-4197-8B42-87F2-EA81E2AC7708}"/>
              </a:ext>
            </a:extLst>
          </p:cNvPr>
          <p:cNvGrpSpPr/>
          <p:nvPr/>
        </p:nvGrpSpPr>
        <p:grpSpPr>
          <a:xfrm>
            <a:off x="122897" y="1518767"/>
            <a:ext cx="5493401" cy="961322"/>
            <a:chOff x="0" y="1031753"/>
            <a:chExt cx="5493401" cy="961322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3BB8035-1B5A-D04B-A999-C01053D325E8}"/>
                </a:ext>
              </a:extLst>
            </p:cNvPr>
            <p:cNvGrpSpPr/>
            <p:nvPr/>
          </p:nvGrpSpPr>
          <p:grpSpPr>
            <a:xfrm>
              <a:off x="0" y="1031753"/>
              <a:ext cx="5493401" cy="961322"/>
              <a:chOff x="6415516" y="959659"/>
              <a:chExt cx="5493401" cy="961322"/>
            </a:xfrm>
          </p:grpSpPr>
          <p:sp>
            <p:nvSpPr>
              <p:cNvPr id="75" name="직사각형 74">
                <a:extLst>
                  <a:ext uri="{FF2B5EF4-FFF2-40B4-BE49-F238E27FC236}">
                    <a16:creationId xmlns:a16="http://schemas.microsoft.com/office/drawing/2014/main" id="{A0A7D8E7-0F77-2448-A79F-C8C3345729CA}"/>
                  </a:ext>
                </a:extLst>
              </p:cNvPr>
              <p:cNvSpPr/>
              <p:nvPr/>
            </p:nvSpPr>
            <p:spPr>
              <a:xfrm>
                <a:off x="6415516" y="959659"/>
                <a:ext cx="4849773" cy="41845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ko-KR" dirty="0">
                    <a:latin typeface="+mn-ea"/>
                  </a:rPr>
                  <a:t>All</a:t>
                </a:r>
                <a:r>
                  <a:rPr kumimoji="1" lang="ko-KR" altLang="en-US" dirty="0">
                    <a:latin typeface="+mn-ea"/>
                  </a:rPr>
                  <a:t> </a:t>
                </a:r>
                <a:r>
                  <a:rPr kumimoji="1" lang="en-US" altLang="ko-KR" dirty="0">
                    <a:latin typeface="+mn-ea"/>
                  </a:rPr>
                  <a:t>data</a:t>
                </a:r>
                <a:endParaRPr kumimoji="1" lang="ko-KR" altLang="en-US" dirty="0">
                  <a:latin typeface="+mn-ea"/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C9757DA4-92F8-0C42-A682-C274D3A4EAC5}"/>
                  </a:ext>
                </a:extLst>
              </p:cNvPr>
              <p:cNvSpPr txBox="1"/>
              <p:nvPr/>
            </p:nvSpPr>
            <p:spPr>
              <a:xfrm>
                <a:off x="9455245" y="997289"/>
                <a:ext cx="1201474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ko-KR" sz="1500" dirty="0"/>
                  <a:t>250</a:t>
                </a:r>
                <a:r>
                  <a:rPr kumimoji="1" lang="ko-KR" altLang="en-US" sz="1500" dirty="0"/>
                  <a:t>장</a:t>
                </a:r>
              </a:p>
            </p:txBody>
          </p:sp>
          <p:grpSp>
            <p:nvGrpSpPr>
              <p:cNvPr id="3" name="그룹 2">
                <a:extLst>
                  <a:ext uri="{FF2B5EF4-FFF2-40B4-BE49-F238E27FC236}">
                    <a16:creationId xmlns:a16="http://schemas.microsoft.com/office/drawing/2014/main" id="{E3D76C44-D45C-D64E-AD6E-48C6630B0597}"/>
                  </a:ext>
                </a:extLst>
              </p:cNvPr>
              <p:cNvGrpSpPr/>
              <p:nvPr/>
            </p:nvGrpSpPr>
            <p:grpSpPr>
              <a:xfrm>
                <a:off x="10387507" y="1507031"/>
                <a:ext cx="1521410" cy="413950"/>
                <a:chOff x="3560028" y="1752831"/>
                <a:chExt cx="1521410" cy="413950"/>
              </a:xfrm>
            </p:grpSpPr>
            <p:sp>
              <p:nvSpPr>
                <p:cNvPr id="115" name="직사각형 114">
                  <a:extLst>
                    <a:ext uri="{FF2B5EF4-FFF2-40B4-BE49-F238E27FC236}">
                      <a16:creationId xmlns:a16="http://schemas.microsoft.com/office/drawing/2014/main" id="{80833A68-110F-D94B-98B7-9BFF0B864A2C}"/>
                    </a:ext>
                  </a:extLst>
                </p:cNvPr>
                <p:cNvSpPr/>
                <p:nvPr/>
              </p:nvSpPr>
              <p:spPr>
                <a:xfrm>
                  <a:off x="3560028" y="1752831"/>
                  <a:ext cx="889028" cy="413950"/>
                </a:xfrm>
                <a:prstGeom prst="rect">
                  <a:avLst/>
                </a:prstGeom>
                <a:solidFill>
                  <a:schemeClr val="accent2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ko-KR" sz="1400" dirty="0">
                      <a:latin typeface="+mn-ea"/>
                    </a:rPr>
                    <a:t>Test</a:t>
                  </a:r>
                  <a:r>
                    <a:rPr kumimoji="1" lang="ko-KR" altLang="en-US" sz="1400" dirty="0">
                      <a:latin typeface="+mn-ea"/>
                    </a:rPr>
                    <a:t> </a:t>
                  </a:r>
                  <a:r>
                    <a:rPr kumimoji="1" lang="en-US" altLang="ko-KR" sz="1400" dirty="0">
                      <a:latin typeface="+mn-ea"/>
                    </a:rPr>
                    <a:t>set </a:t>
                  </a:r>
                </a:p>
              </p:txBody>
            </p:sp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1119A0F3-91BF-4247-93B7-82D0E739097C}"/>
                    </a:ext>
                  </a:extLst>
                </p:cNvPr>
                <p:cNvSpPr txBox="1"/>
                <p:nvPr/>
              </p:nvSpPr>
              <p:spPr>
                <a:xfrm>
                  <a:off x="4449056" y="1798223"/>
                  <a:ext cx="632382" cy="3231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ko-KR" sz="1500" dirty="0"/>
                    <a:t>50</a:t>
                  </a:r>
                  <a:r>
                    <a:rPr kumimoji="1" lang="ko-KR" altLang="en-US" sz="1500" dirty="0"/>
                    <a:t>장</a:t>
                  </a:r>
                </a:p>
              </p:txBody>
            </p:sp>
          </p:grpSp>
        </p:grp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518AC941-3983-3C45-A4D6-B40523AEC63B}"/>
                </a:ext>
              </a:extLst>
            </p:cNvPr>
            <p:cNvSpPr/>
            <p:nvPr/>
          </p:nvSpPr>
          <p:spPr>
            <a:xfrm>
              <a:off x="0" y="1568765"/>
              <a:ext cx="3998942" cy="423134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ko-KR" dirty="0">
                  <a:latin typeface="+mn-ea"/>
                </a:rPr>
                <a:t>Development set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5B6315B-0DD8-6647-80FE-8E43EF91F0D3}"/>
                </a:ext>
              </a:extLst>
            </p:cNvPr>
            <p:cNvSpPr txBox="1"/>
            <p:nvPr/>
          </p:nvSpPr>
          <p:spPr>
            <a:xfrm>
              <a:off x="2926702" y="1605732"/>
              <a:ext cx="12014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ko-KR" sz="1500" dirty="0"/>
                <a:t>200</a:t>
              </a:r>
              <a:r>
                <a:rPr kumimoji="1" lang="ko-KR" altLang="en-US" sz="1500" dirty="0"/>
                <a:t>장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9C2F1C54-4E00-4940-AAD4-4172ABD234B4}"/>
              </a:ext>
            </a:extLst>
          </p:cNvPr>
          <p:cNvGrpSpPr/>
          <p:nvPr/>
        </p:nvGrpSpPr>
        <p:grpSpPr>
          <a:xfrm>
            <a:off x="560930" y="3070279"/>
            <a:ext cx="11267670" cy="3155971"/>
            <a:chOff x="560930" y="3070279"/>
            <a:chExt cx="11267670" cy="3155971"/>
          </a:xfrm>
        </p:grpSpPr>
        <p:grpSp>
          <p:nvGrpSpPr>
            <p:cNvPr id="114" name="그룹 113">
              <a:extLst>
                <a:ext uri="{FF2B5EF4-FFF2-40B4-BE49-F238E27FC236}">
                  <a16:creationId xmlns:a16="http://schemas.microsoft.com/office/drawing/2014/main" id="{67D72460-8699-B942-95C8-BF14F0583DFF}"/>
                </a:ext>
              </a:extLst>
            </p:cNvPr>
            <p:cNvGrpSpPr/>
            <p:nvPr/>
          </p:nvGrpSpPr>
          <p:grpSpPr>
            <a:xfrm>
              <a:off x="560930" y="3070279"/>
              <a:ext cx="11124704" cy="1540057"/>
              <a:chOff x="551219" y="5244243"/>
              <a:chExt cx="11124704" cy="1540057"/>
            </a:xfrm>
          </p:grpSpPr>
          <p:sp>
            <p:nvSpPr>
              <p:cNvPr id="89" name="Shape 2">
                <a:extLst>
                  <a:ext uri="{FF2B5EF4-FFF2-40B4-BE49-F238E27FC236}">
                    <a16:creationId xmlns:a16="http://schemas.microsoft.com/office/drawing/2014/main" id="{938CFFFC-5863-E641-9975-A76E0AABA570}"/>
                  </a:ext>
                </a:extLst>
              </p:cNvPr>
              <p:cNvSpPr/>
              <p:nvPr/>
            </p:nvSpPr>
            <p:spPr>
              <a:xfrm>
                <a:off x="551219" y="5250687"/>
                <a:ext cx="2036677" cy="1494676"/>
              </a:xfrm>
              <a:prstGeom prst="roundRect">
                <a:avLst>
                  <a:gd name="adj" fmla="val 7778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 w="12700">
                <a:solidFill>
                  <a:srgbClr val="F5F7F6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0" name="Text 3">
                <a:extLst>
                  <a:ext uri="{FF2B5EF4-FFF2-40B4-BE49-F238E27FC236}">
                    <a16:creationId xmlns:a16="http://schemas.microsoft.com/office/drawing/2014/main" id="{51DCE96B-A09C-4242-87AD-2CC1E20B1791}"/>
                  </a:ext>
                </a:extLst>
              </p:cNvPr>
              <p:cNvSpPr/>
              <p:nvPr/>
            </p:nvSpPr>
            <p:spPr>
              <a:xfrm>
                <a:off x="702874" y="5421447"/>
                <a:ext cx="1609685" cy="118564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ko-KR" altLang="en-US" b="1" dirty="0" err="1">
                    <a:solidFill>
                      <a:srgbClr val="111111"/>
                    </a:solidFill>
                    <a:latin typeface="+mn-ea"/>
                    <a:cs typeface="Noto Sans CJK KR" pitchFamily="34" charset="-120"/>
                  </a:rPr>
                  <a:t>사전학습된</a:t>
                </a:r>
                <a:endParaRPr lang="en-US" altLang="ko-KR" b="1" dirty="0">
                  <a:solidFill>
                    <a:srgbClr val="111111"/>
                  </a:solidFill>
                  <a:latin typeface="+mn-ea"/>
                  <a:cs typeface="Noto Sans CJK KR" pitchFamily="34" charset="-12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b="1" dirty="0">
                    <a:solidFill>
                      <a:srgbClr val="111111"/>
                    </a:solidFill>
                    <a:latin typeface="+mn-ea"/>
                    <a:cs typeface="Noto Sans CJK KR" pitchFamily="34" charset="-120"/>
                  </a:rPr>
                  <a:t> ResNet-18</a:t>
                </a:r>
                <a:endParaRPr lang="en-US" dirty="0">
                  <a:latin typeface="+mn-ea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ko-KR" altLang="en-US" b="1" dirty="0">
                    <a:solidFill>
                      <a:srgbClr val="111111"/>
                    </a:solidFill>
                    <a:latin typeface="+mn-ea"/>
                    <a:cs typeface="Noto Sans CJK KR" pitchFamily="34" charset="-120"/>
                  </a:rPr>
                  <a:t>새 모델 준비</a:t>
                </a:r>
                <a:endParaRPr lang="en-US" dirty="0">
                  <a:latin typeface="+mn-ea"/>
                </a:endParaRPr>
              </a:p>
            </p:txBody>
          </p:sp>
          <p:sp>
            <p:nvSpPr>
              <p:cNvPr id="91" name="Shape 4">
                <a:extLst>
                  <a:ext uri="{FF2B5EF4-FFF2-40B4-BE49-F238E27FC236}">
                    <a16:creationId xmlns:a16="http://schemas.microsoft.com/office/drawing/2014/main" id="{5327AD38-8082-F644-A9DA-4FDC36FCE0DF}"/>
                  </a:ext>
                </a:extLst>
              </p:cNvPr>
              <p:cNvSpPr/>
              <p:nvPr/>
            </p:nvSpPr>
            <p:spPr>
              <a:xfrm>
                <a:off x="2714144" y="6081084"/>
                <a:ext cx="612000" cy="0"/>
              </a:xfrm>
              <a:prstGeom prst="line">
                <a:avLst/>
              </a:prstGeom>
              <a:noFill/>
              <a:ln w="38100">
                <a:solidFill>
                  <a:srgbClr val="B8C9BE"/>
                </a:solidFill>
                <a:prstDash val="solid"/>
                <a:headEnd type="none"/>
                <a:tailEnd type="triangle"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92" name="Shape 5">
                <a:extLst>
                  <a:ext uri="{FF2B5EF4-FFF2-40B4-BE49-F238E27FC236}">
                    <a16:creationId xmlns:a16="http://schemas.microsoft.com/office/drawing/2014/main" id="{549AEAB1-1117-9E4C-B4E6-164B2EDD5BD7}"/>
                  </a:ext>
                </a:extLst>
              </p:cNvPr>
              <p:cNvSpPr/>
              <p:nvPr/>
            </p:nvSpPr>
            <p:spPr>
              <a:xfrm>
                <a:off x="3430666" y="5250686"/>
                <a:ext cx="2238870" cy="1494675"/>
              </a:xfrm>
              <a:prstGeom prst="roundRect">
                <a:avLst>
                  <a:gd name="adj" fmla="val 7778"/>
                </a:avLst>
              </a:prstGeom>
              <a:solidFill>
                <a:srgbClr val="DDEFD5"/>
              </a:solidFill>
              <a:ln w="12700">
                <a:solidFill>
                  <a:srgbClr val="DDEFD5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3" name="Text 6">
                <a:extLst>
                  <a:ext uri="{FF2B5EF4-FFF2-40B4-BE49-F238E27FC236}">
                    <a16:creationId xmlns:a16="http://schemas.microsoft.com/office/drawing/2014/main" id="{8E478F1E-811D-CD4B-BF10-84D9283B90CE}"/>
                  </a:ext>
                </a:extLst>
              </p:cNvPr>
              <p:cNvSpPr/>
              <p:nvPr/>
            </p:nvSpPr>
            <p:spPr>
              <a:xfrm>
                <a:off x="3536096" y="5425535"/>
                <a:ext cx="2063896" cy="114497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ko-KR" altLang="en-US" b="1" dirty="0" err="1">
                    <a:solidFill>
                      <a:srgbClr val="316B45"/>
                    </a:solidFill>
                    <a:latin typeface="+mn-ea"/>
                    <a:cs typeface="Noto Sans CJK KR" pitchFamily="34" charset="-120"/>
                  </a:rPr>
                  <a:t>교차검정에</a:t>
                </a:r>
                <a:r>
                  <a:rPr lang="ko-KR" altLang="en-US" b="1" dirty="0">
                    <a:solidFill>
                      <a:srgbClr val="316B45"/>
                    </a:solidFill>
                    <a:latin typeface="+mn-ea"/>
                    <a:cs typeface="Noto Sans CJK KR" pitchFamily="34" charset="-120"/>
                  </a:rPr>
                  <a:t> 사용한 전체 데이터로</a:t>
                </a:r>
                <a:endParaRPr lang="en-US" altLang="ko-KR" b="1" dirty="0">
                  <a:solidFill>
                    <a:srgbClr val="316B45"/>
                  </a:solidFill>
                  <a:latin typeface="+mn-ea"/>
                  <a:cs typeface="Noto Sans CJK KR" pitchFamily="34" charset="-12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ko-KR" altLang="en-US" b="1" dirty="0">
                    <a:solidFill>
                      <a:srgbClr val="316B45"/>
                    </a:solidFill>
                    <a:latin typeface="+mn-ea"/>
                    <a:cs typeface="Noto Sans CJK KR" pitchFamily="34" charset="-120"/>
                  </a:rPr>
                  <a:t>최종 모델 </a:t>
                </a:r>
                <a:r>
                  <a:rPr lang="en-US" b="1" dirty="0" err="1">
                    <a:solidFill>
                      <a:srgbClr val="316B45"/>
                    </a:solidFill>
                    <a:latin typeface="+mn-ea"/>
                    <a:cs typeface="Noto Sans CJK KR" pitchFamily="34" charset="-120"/>
                  </a:rPr>
                  <a:t>학습</a:t>
                </a:r>
                <a:endParaRPr lang="en-US" dirty="0">
                  <a:latin typeface="+mn-ea"/>
                </a:endParaRPr>
              </a:p>
            </p:txBody>
          </p:sp>
          <p:sp>
            <p:nvSpPr>
              <p:cNvPr id="94" name="Shape 7">
                <a:extLst>
                  <a:ext uri="{FF2B5EF4-FFF2-40B4-BE49-F238E27FC236}">
                    <a16:creationId xmlns:a16="http://schemas.microsoft.com/office/drawing/2014/main" id="{1E62E4E6-3CC9-B94D-AAD6-338673A55A4C}"/>
                  </a:ext>
                </a:extLst>
              </p:cNvPr>
              <p:cNvSpPr/>
              <p:nvPr/>
            </p:nvSpPr>
            <p:spPr>
              <a:xfrm>
                <a:off x="5821821" y="6076321"/>
                <a:ext cx="612000" cy="0"/>
              </a:xfrm>
              <a:prstGeom prst="line">
                <a:avLst/>
              </a:prstGeom>
              <a:noFill/>
              <a:ln w="38100">
                <a:solidFill>
                  <a:srgbClr val="B8C9BE"/>
                </a:solidFill>
                <a:prstDash val="solid"/>
                <a:headEnd type="none"/>
                <a:tailEnd type="triangle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8" name="Shape 11">
                <a:extLst>
                  <a:ext uri="{FF2B5EF4-FFF2-40B4-BE49-F238E27FC236}">
                    <a16:creationId xmlns:a16="http://schemas.microsoft.com/office/drawing/2014/main" id="{00706F47-1E97-0B40-80EA-4EC4A42DEBDE}"/>
                  </a:ext>
                </a:extLst>
              </p:cNvPr>
              <p:cNvSpPr/>
              <p:nvPr/>
            </p:nvSpPr>
            <p:spPr>
              <a:xfrm>
                <a:off x="6503609" y="5244243"/>
                <a:ext cx="1903349" cy="1540057"/>
              </a:xfrm>
              <a:prstGeom prst="roundRect">
                <a:avLst>
                  <a:gd name="adj" fmla="val 7778"/>
                </a:avLst>
              </a:prstGeom>
              <a:solidFill>
                <a:srgbClr val="EAF2FF"/>
              </a:solidFill>
              <a:ln w="12700">
                <a:solidFill>
                  <a:srgbClr val="EAF2FF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9" name="Text 12">
                <a:extLst>
                  <a:ext uri="{FF2B5EF4-FFF2-40B4-BE49-F238E27FC236}">
                    <a16:creationId xmlns:a16="http://schemas.microsoft.com/office/drawing/2014/main" id="{1962DC42-6877-CA48-A862-F181EA87884F}"/>
                  </a:ext>
                </a:extLst>
              </p:cNvPr>
              <p:cNvSpPr/>
              <p:nvPr/>
            </p:nvSpPr>
            <p:spPr>
              <a:xfrm>
                <a:off x="6649541" y="5415830"/>
                <a:ext cx="1657434" cy="1286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sz="2000" b="1" dirty="0">
                    <a:solidFill>
                      <a:srgbClr val="2E68C5"/>
                    </a:solidFill>
                    <a:latin typeface="+mn-ea"/>
                    <a:cs typeface="Noto Sans CJK KR" pitchFamily="34" charset="-120"/>
                  </a:rPr>
                  <a:t>Final model</a:t>
                </a:r>
                <a:endParaRPr lang="en-US" sz="2000" dirty="0">
                  <a:latin typeface="+mn-ea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sz="2000" b="1" dirty="0">
                    <a:solidFill>
                      <a:srgbClr val="2E68C5"/>
                    </a:solidFill>
                    <a:latin typeface="+mn-ea"/>
                    <a:cs typeface="Noto Sans CJK KR" pitchFamily="34" charset="-120"/>
                  </a:rPr>
                  <a:t>저장</a:t>
                </a:r>
                <a:endParaRPr lang="en-US" sz="2000" dirty="0">
                  <a:latin typeface="+mn-ea"/>
                </a:endParaRPr>
              </a:p>
            </p:txBody>
          </p:sp>
          <p:sp>
            <p:nvSpPr>
              <p:cNvPr id="100" name="Shape 13">
                <a:extLst>
                  <a:ext uri="{FF2B5EF4-FFF2-40B4-BE49-F238E27FC236}">
                    <a16:creationId xmlns:a16="http://schemas.microsoft.com/office/drawing/2014/main" id="{56D0A326-B10D-644C-8BF5-6AE07EB9839C}"/>
                  </a:ext>
                </a:extLst>
              </p:cNvPr>
              <p:cNvSpPr/>
              <p:nvPr/>
            </p:nvSpPr>
            <p:spPr>
              <a:xfrm>
                <a:off x="8596758" y="6057333"/>
                <a:ext cx="612000" cy="0"/>
              </a:xfrm>
              <a:prstGeom prst="line">
                <a:avLst/>
              </a:prstGeom>
              <a:noFill/>
              <a:ln w="38100">
                <a:solidFill>
                  <a:srgbClr val="B94135"/>
                </a:solidFill>
                <a:prstDash val="solid"/>
                <a:headEnd type="none"/>
                <a:tailEnd type="triangle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1" name="Shape 14">
                <a:extLst>
                  <a:ext uri="{FF2B5EF4-FFF2-40B4-BE49-F238E27FC236}">
                    <a16:creationId xmlns:a16="http://schemas.microsoft.com/office/drawing/2014/main" id="{BCECB5A3-7313-0F47-9DBB-055F1C07B868}"/>
                  </a:ext>
                </a:extLst>
              </p:cNvPr>
              <p:cNvSpPr/>
              <p:nvPr/>
            </p:nvSpPr>
            <p:spPr>
              <a:xfrm>
                <a:off x="9355015" y="5244243"/>
                <a:ext cx="2320908" cy="1540056"/>
              </a:xfrm>
              <a:prstGeom prst="roundRect">
                <a:avLst>
                  <a:gd name="adj" fmla="val 7778"/>
                </a:avLst>
              </a:prstGeom>
              <a:solidFill>
                <a:srgbClr val="F8E6E3"/>
              </a:solidFill>
              <a:ln w="12700">
                <a:solidFill>
                  <a:srgbClr val="F8E6E3"/>
                </a:solidFill>
                <a:prstDash val="solid"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2" name="Text 15">
                <a:extLst>
                  <a:ext uri="{FF2B5EF4-FFF2-40B4-BE49-F238E27FC236}">
                    <a16:creationId xmlns:a16="http://schemas.microsoft.com/office/drawing/2014/main" id="{D858278D-81A9-9941-9908-2183CB0C04C1}"/>
                  </a:ext>
                </a:extLst>
              </p:cNvPr>
              <p:cNvSpPr/>
              <p:nvPr/>
            </p:nvSpPr>
            <p:spPr>
              <a:xfrm>
                <a:off x="9255032" y="5425536"/>
                <a:ext cx="2420891" cy="122026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ko-KR" altLang="en-US" b="1" dirty="0">
                    <a:solidFill>
                      <a:srgbClr val="B94135"/>
                    </a:solidFill>
                    <a:latin typeface="+mn-ea"/>
                    <a:cs typeface="Noto Sans CJK KR" pitchFamily="34" charset="-120"/>
                  </a:rPr>
                  <a:t>독립 </a:t>
                </a:r>
                <a:r>
                  <a:rPr lang="en-US" b="1" dirty="0">
                    <a:solidFill>
                      <a:srgbClr val="B94135"/>
                    </a:solidFill>
                    <a:latin typeface="+mn-ea"/>
                    <a:cs typeface="Noto Sans CJK KR" pitchFamily="34" charset="-120"/>
                  </a:rPr>
                  <a:t>Test set</a:t>
                </a:r>
                <a:r>
                  <a:rPr lang="ko-KR" altLang="en-US" b="1" dirty="0" err="1">
                    <a:solidFill>
                      <a:srgbClr val="B94135"/>
                    </a:solidFill>
                    <a:latin typeface="+mn-ea"/>
                    <a:cs typeface="Noto Sans CJK KR" pitchFamily="34" charset="-120"/>
                  </a:rPr>
                  <a:t>으로</a:t>
                </a:r>
                <a:endParaRPr lang="en-US" dirty="0">
                  <a:latin typeface="+mn-ea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b="1" dirty="0" err="1">
                    <a:solidFill>
                      <a:srgbClr val="B94135"/>
                    </a:solidFill>
                    <a:latin typeface="+mn-ea"/>
                    <a:cs typeface="Noto Sans CJK KR" pitchFamily="34" charset="-120"/>
                  </a:rPr>
                  <a:t>최종</a:t>
                </a:r>
                <a:r>
                  <a:rPr lang="en-US" b="1" dirty="0">
                    <a:solidFill>
                      <a:srgbClr val="B94135"/>
                    </a:solidFill>
                    <a:latin typeface="+mn-ea"/>
                    <a:cs typeface="Noto Sans CJK KR" pitchFamily="34" charset="-120"/>
                  </a:rPr>
                  <a:t> </a:t>
                </a:r>
                <a:r>
                  <a:rPr lang="ko-KR" altLang="en-US" b="1" dirty="0">
                    <a:solidFill>
                      <a:srgbClr val="B94135"/>
                    </a:solidFill>
                    <a:latin typeface="+mn-ea"/>
                    <a:cs typeface="Noto Sans CJK KR" pitchFamily="34" charset="-120"/>
                  </a:rPr>
                  <a:t>성능</a:t>
                </a:r>
                <a:r>
                  <a:rPr lang="en-US" b="1" dirty="0">
                    <a:solidFill>
                      <a:srgbClr val="B94135"/>
                    </a:solidFill>
                    <a:latin typeface="+mn-ea"/>
                    <a:cs typeface="Noto Sans CJK KR" pitchFamily="34" charset="-120"/>
                  </a:rPr>
                  <a:t> </a:t>
                </a:r>
                <a:r>
                  <a:rPr lang="en-US" b="1" dirty="0" err="1">
                    <a:solidFill>
                      <a:srgbClr val="B94135"/>
                    </a:solidFill>
                    <a:latin typeface="+mn-ea"/>
                    <a:cs typeface="Noto Sans CJK KR" pitchFamily="34" charset="-120"/>
                  </a:rPr>
                  <a:t>평가</a:t>
                </a:r>
                <a:endParaRPr lang="en-US" b="1" dirty="0">
                  <a:solidFill>
                    <a:srgbClr val="B94135"/>
                  </a:solidFill>
                  <a:latin typeface="+mn-ea"/>
                  <a:cs typeface="Noto Sans CJK KR" pitchFamily="34" charset="-120"/>
                </a:endParaRPr>
              </a:p>
            </p:txBody>
          </p:sp>
        </p:grp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9427A126-8FB4-A948-A7E2-E2180F820B78}"/>
                </a:ext>
              </a:extLst>
            </p:cNvPr>
            <p:cNvSpPr/>
            <p:nvPr/>
          </p:nvSpPr>
          <p:spPr>
            <a:xfrm>
              <a:off x="3501056" y="4673655"/>
              <a:ext cx="241258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>
                  <a:solidFill>
                    <a:srgbClr val="316B45"/>
                  </a:solidFill>
                  <a:latin typeface="+mn-ea"/>
                </a:rPr>
                <a:t>교차검정에서 정한 </a:t>
              </a:r>
              <a:r>
                <a:rPr lang="en-US" altLang="ko-KR" sz="1600" dirty="0">
                  <a:solidFill>
                    <a:srgbClr val="316B45"/>
                  </a:solidFill>
                  <a:latin typeface="+mn-ea"/>
                </a:rPr>
                <a:t>epoch</a:t>
              </a:r>
              <a:r>
                <a:rPr lang="ko-KR" altLang="en-US" sz="1600" dirty="0">
                  <a:solidFill>
                    <a:srgbClr val="316B45"/>
                  </a:solidFill>
                  <a:latin typeface="+mn-ea"/>
                </a:rPr>
                <a:t>수</a:t>
              </a:r>
              <a:endParaRPr lang="ko-KR" altLang="en-US" sz="1600" dirty="0"/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3669626F-7299-4443-9CCC-B9F3B8EF1071}"/>
                </a:ext>
              </a:extLst>
            </p:cNvPr>
            <p:cNvSpPr/>
            <p:nvPr/>
          </p:nvSpPr>
          <p:spPr>
            <a:xfrm>
              <a:off x="9364726" y="4671978"/>
              <a:ext cx="2463874" cy="15542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>
                  <a:solidFill>
                    <a:srgbClr val="B94135"/>
                  </a:solidFill>
                  <a:latin typeface="+mn-ea"/>
                  <a:cs typeface="Noto Sans CJK KR" pitchFamily="34" charset="-120"/>
                </a:rPr>
                <a:t>최종 분류 성능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>
                  <a:solidFill>
                    <a:srgbClr val="B94135"/>
                  </a:solidFill>
                  <a:latin typeface="+mn-ea"/>
                  <a:cs typeface="Noto Sans CJK KR" pitchFamily="34" charset="-120"/>
                </a:rPr>
                <a:t>어떤 종을 잘못 구분했는지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>
                  <a:solidFill>
                    <a:srgbClr val="B94135"/>
                  </a:solidFill>
                  <a:latin typeface="+mn-ea"/>
                  <a:cs typeface="Noto Sans CJK KR" pitchFamily="34" charset="-120"/>
                </a:rPr>
                <a:t>모델이 이미지의 어디를 보았는지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1500" dirty="0"/>
            </a:p>
          </p:txBody>
        </p:sp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B4DE44EC-F63C-0449-8702-2E3DFFCF86C8}"/>
              </a:ext>
            </a:extLst>
          </p:cNvPr>
          <p:cNvSpPr/>
          <p:nvPr/>
        </p:nvSpPr>
        <p:spPr>
          <a:xfrm>
            <a:off x="6170521" y="795952"/>
            <a:ext cx="5658079" cy="1682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err="1">
                <a:solidFill>
                  <a:schemeClr val="accent1"/>
                </a:solidFill>
                <a:latin typeface="+mj-lt"/>
              </a:rPr>
              <a:t>교차검정에</a:t>
            </a:r>
            <a:r>
              <a:rPr lang="ko-KR" altLang="en-US" sz="2400" b="1" dirty="0">
                <a:solidFill>
                  <a:schemeClr val="accent1"/>
                </a:solidFill>
                <a:latin typeface="+mj-lt"/>
              </a:rPr>
              <a:t> 사용한 전체 데이터로</a:t>
            </a:r>
            <a:endParaRPr lang="en-US" altLang="ko-KR" sz="2400" b="1" dirty="0">
              <a:solidFill>
                <a:schemeClr val="accent1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>
                <a:solidFill>
                  <a:schemeClr val="accent1"/>
                </a:solidFill>
                <a:latin typeface="+mj-lt"/>
              </a:rPr>
              <a:t>  최종 모델을 학습한 뒤</a:t>
            </a:r>
            <a:r>
              <a:rPr lang="en-US" altLang="ko-KR" sz="2400" b="1" dirty="0">
                <a:solidFill>
                  <a:schemeClr val="accent1"/>
                </a:solidFill>
                <a:latin typeface="+mj-lt"/>
              </a:rPr>
              <a:t>,</a:t>
            </a:r>
            <a:br>
              <a:rPr lang="en-US" altLang="ko-KR" sz="2400" b="1" dirty="0">
                <a:solidFill>
                  <a:schemeClr val="accent1"/>
                </a:solidFill>
                <a:latin typeface="+mj-lt"/>
              </a:rPr>
            </a:br>
            <a:r>
              <a:rPr lang="en-US" altLang="ko-KR" sz="2400" b="1" dirty="0">
                <a:solidFill>
                  <a:schemeClr val="accent1"/>
                </a:solidFill>
                <a:latin typeface="+mj-lt"/>
              </a:rPr>
              <a:t>  </a:t>
            </a:r>
            <a:r>
              <a:rPr lang="ko-KR" altLang="en-US" sz="2400" b="1" dirty="0">
                <a:solidFill>
                  <a:schemeClr val="accent1"/>
                </a:solidFill>
                <a:latin typeface="+mj-lt"/>
              </a:rPr>
              <a:t>독립적인 </a:t>
            </a:r>
            <a:r>
              <a:rPr lang="en" altLang="ko-KR" sz="2400" b="1" dirty="0">
                <a:solidFill>
                  <a:schemeClr val="accent1"/>
                </a:solidFill>
                <a:latin typeface="+mj-lt"/>
              </a:rPr>
              <a:t>Test set</a:t>
            </a:r>
            <a:r>
              <a:rPr lang="ko-KR" altLang="en-US" sz="2400" b="1" dirty="0" err="1">
                <a:solidFill>
                  <a:schemeClr val="accent1"/>
                </a:solidFill>
                <a:latin typeface="+mj-lt"/>
              </a:rPr>
              <a:t>으로</a:t>
            </a:r>
            <a:r>
              <a:rPr lang="ko-KR" altLang="en-US" sz="2400" b="1" dirty="0">
                <a:solidFill>
                  <a:schemeClr val="accent1"/>
                </a:solidFill>
                <a:latin typeface="+mj-lt"/>
              </a:rPr>
              <a:t> 최종 성능 평가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0AC1C42-9E25-4D4B-A011-D3A0E06BEE62}"/>
              </a:ext>
            </a:extLst>
          </p:cNvPr>
          <p:cNvSpPr/>
          <p:nvPr/>
        </p:nvSpPr>
        <p:spPr>
          <a:xfrm>
            <a:off x="209480" y="6113724"/>
            <a:ext cx="9675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b="1" dirty="0">
                <a:latin typeface="+mn-ea"/>
              </a:rPr>
              <a:t>Q. </a:t>
            </a:r>
            <a:r>
              <a:rPr lang="ko-KR" altLang="en-US" b="1" dirty="0">
                <a:latin typeface="+mn-ea"/>
              </a:rPr>
              <a:t>왜 </a:t>
            </a:r>
            <a:r>
              <a:rPr lang="en" altLang="ko-KR" b="1" dirty="0">
                <a:latin typeface="+mn-ea"/>
              </a:rPr>
              <a:t>Test set</a:t>
            </a:r>
            <a:r>
              <a:rPr lang="ko-KR" altLang="en-US" b="1" dirty="0">
                <a:latin typeface="+mn-ea"/>
              </a:rPr>
              <a:t>은 마지막에만 사용하나요</a:t>
            </a:r>
            <a:r>
              <a:rPr lang="en-US" altLang="ko-KR" b="1" dirty="0">
                <a:latin typeface="+mn-ea"/>
              </a:rPr>
              <a:t>?</a:t>
            </a:r>
            <a:br>
              <a:rPr lang="ko-KR" altLang="en-US" dirty="0">
                <a:latin typeface="+mn-ea"/>
              </a:rPr>
            </a:br>
            <a:r>
              <a:rPr lang="ko-KR" altLang="en-US" dirty="0">
                <a:latin typeface="+mn-ea"/>
              </a:rPr>
              <a:t>→모델 개발에 영향을 주지 않은 데이터로 </a:t>
            </a:r>
            <a:r>
              <a:rPr lang="ko-KR" altLang="en-US" b="1" dirty="0">
                <a:latin typeface="+mn-ea"/>
              </a:rPr>
              <a:t>최종 성능을 공정하게 평가</a:t>
            </a:r>
            <a:r>
              <a:rPr lang="ko-KR" altLang="en-US" dirty="0">
                <a:latin typeface="+mn-ea"/>
              </a:rPr>
              <a:t>하기 위해서입니다</a:t>
            </a:r>
            <a:r>
              <a:rPr lang="en-US" altLang="ko-KR" dirty="0">
                <a:latin typeface="+mn-ea"/>
              </a:rPr>
              <a:t>.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484186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0D2957E-7B43-8A41-951B-D6A8C59BAB04}"/>
              </a:ext>
            </a:extLst>
          </p:cNvPr>
          <p:cNvSpPr txBox="1"/>
          <p:nvPr/>
        </p:nvSpPr>
        <p:spPr>
          <a:xfrm>
            <a:off x="188686" y="168421"/>
            <a:ext cx="5573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000" b="1" dirty="0"/>
              <a:t>AI</a:t>
            </a:r>
            <a:r>
              <a:rPr kumimoji="1" lang="ko-KR" altLang="en-US" sz="2000" b="1" dirty="0"/>
              <a:t> 분류 코드 실행하기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A1CF703-5011-3246-AECE-8F6B0558B40C}"/>
              </a:ext>
            </a:extLst>
          </p:cNvPr>
          <p:cNvSpPr/>
          <p:nvPr/>
        </p:nvSpPr>
        <p:spPr>
          <a:xfrm>
            <a:off x="346991" y="947873"/>
            <a:ext cx="7833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1) </a:t>
            </a:r>
            <a:r>
              <a:rPr lang="en" altLang="ko-KR" b="1" dirty="0">
                <a:solidFill>
                  <a:srgbClr val="FF0000"/>
                </a:solidFill>
              </a:rPr>
              <a:t>Workshop/2-AI/02_AI_classification-kr.ipynb</a:t>
            </a:r>
            <a:r>
              <a:rPr lang="ko-KR" altLang="en-US" b="1" dirty="0" err="1"/>
              <a:t>를</a:t>
            </a:r>
            <a:r>
              <a:rPr lang="ko-KR" altLang="en-US" b="1" dirty="0"/>
              <a:t> 더블클릭하여 여세요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0712891-E8AF-8845-85F8-241C91F73EE9}"/>
              </a:ext>
            </a:extLst>
          </p:cNvPr>
          <p:cNvSpPr/>
          <p:nvPr/>
        </p:nvSpPr>
        <p:spPr>
          <a:xfrm>
            <a:off x="346991" y="1473514"/>
            <a:ext cx="6252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2) </a:t>
            </a:r>
            <a:r>
              <a:rPr lang="ko-KR" altLang="en-US" b="1" dirty="0"/>
              <a:t>모델에 입력할 </a:t>
            </a:r>
            <a:r>
              <a:rPr lang="ko-KR" altLang="en-US" b="1" dirty="0" err="1"/>
              <a:t>데이터셋의</a:t>
            </a:r>
            <a:r>
              <a:rPr lang="ko-KR" altLang="en-US" b="1" dirty="0"/>
              <a:t> 경로가 올바른지 확인하세요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0916019-4B73-6B4A-B932-89450A22EF97}"/>
              </a:ext>
            </a:extLst>
          </p:cNvPr>
          <p:cNvSpPr/>
          <p:nvPr/>
        </p:nvSpPr>
        <p:spPr>
          <a:xfrm>
            <a:off x="380808" y="6162378"/>
            <a:ext cx="5189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3) </a:t>
            </a:r>
            <a:r>
              <a:rPr lang="ko-KR" altLang="en-US" b="1" dirty="0">
                <a:solidFill>
                  <a:srgbClr val="FF0000"/>
                </a:solidFill>
              </a:rPr>
              <a:t>▶ </a:t>
            </a:r>
            <a:r>
              <a:rPr lang="ko-KR" altLang="en-US" b="1" dirty="0"/>
              <a:t>실행 버튼을 눌러 분류 코드를 실행하세요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647AB67-2DB6-E743-82CD-E03E2E5529F6}"/>
              </a:ext>
            </a:extLst>
          </p:cNvPr>
          <p:cNvGrpSpPr/>
          <p:nvPr/>
        </p:nvGrpSpPr>
        <p:grpSpPr>
          <a:xfrm>
            <a:off x="346991" y="2148116"/>
            <a:ext cx="11622493" cy="3708991"/>
            <a:chOff x="188686" y="2148116"/>
            <a:chExt cx="11622493" cy="370899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5942AFDE-EAA7-DA43-A35F-63A4B3FB32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46" r="27955"/>
            <a:stretch/>
          </p:blipFill>
          <p:spPr>
            <a:xfrm>
              <a:off x="188686" y="2148116"/>
              <a:ext cx="11219785" cy="370899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1F00C24D-D51E-5B47-8213-ED16B585CEAC}"/>
                </a:ext>
              </a:extLst>
            </p:cNvPr>
            <p:cNvSpPr/>
            <p:nvPr/>
          </p:nvSpPr>
          <p:spPr>
            <a:xfrm>
              <a:off x="6972873" y="2896790"/>
              <a:ext cx="383891" cy="460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7C27DB-0A1B-2947-B925-0CFE6050AA4B}"/>
                </a:ext>
              </a:extLst>
            </p:cNvPr>
            <p:cNvSpPr txBox="1"/>
            <p:nvPr/>
          </p:nvSpPr>
          <p:spPr>
            <a:xfrm>
              <a:off x="6599024" y="2222187"/>
              <a:ext cx="1231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ko-KR" altLang="en-US" b="1" dirty="0">
                  <a:solidFill>
                    <a:srgbClr val="FF0000"/>
                  </a:solidFill>
                </a:rPr>
                <a:t>실행 버튼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16D48A8-2E17-8C4E-8FE8-C5F9ECD8E9FB}"/>
                </a:ext>
              </a:extLst>
            </p:cNvPr>
            <p:cNvSpPr txBox="1"/>
            <p:nvPr/>
          </p:nvSpPr>
          <p:spPr>
            <a:xfrm>
              <a:off x="9809018" y="4634209"/>
              <a:ext cx="20021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ko-KR" altLang="en-US" b="1" dirty="0" err="1">
                  <a:solidFill>
                    <a:srgbClr val="FF0000"/>
                  </a:solidFill>
                </a:rPr>
                <a:t>데이터셋의</a:t>
              </a:r>
              <a:r>
                <a:rPr kumimoji="1" lang="ko-KR" altLang="en-US" b="1" dirty="0">
                  <a:solidFill>
                    <a:srgbClr val="FF0000"/>
                  </a:solidFill>
                </a:rPr>
                <a:t> 경로</a:t>
              </a: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A373C907-9761-4448-8EBC-C16CD570F416}"/>
                </a:ext>
              </a:extLst>
            </p:cNvPr>
            <p:cNvSpPr/>
            <p:nvPr/>
          </p:nvSpPr>
          <p:spPr>
            <a:xfrm>
              <a:off x="6177034" y="4634209"/>
              <a:ext cx="3631984" cy="30293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85284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>
            <a:extLst>
              <a:ext uri="{FF2B5EF4-FFF2-40B4-BE49-F238E27FC236}">
                <a16:creationId xmlns:a16="http://schemas.microsoft.com/office/drawing/2014/main" id="{9FC5DA0C-1679-834F-8C7B-DC59261B830D}"/>
              </a:ext>
            </a:extLst>
          </p:cNvPr>
          <p:cNvSpPr/>
          <p:nvPr/>
        </p:nvSpPr>
        <p:spPr>
          <a:xfrm>
            <a:off x="3469908" y="2815413"/>
            <a:ext cx="6075144" cy="113209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tx1"/>
                </a:solidFill>
              </a:rPr>
              <a:t>결과 해석 및 모델 활용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64CD54A2-FE30-F743-BFF5-63C43713CEFC}"/>
              </a:ext>
            </a:extLst>
          </p:cNvPr>
          <p:cNvSpPr/>
          <p:nvPr/>
        </p:nvSpPr>
        <p:spPr>
          <a:xfrm>
            <a:off x="2229851" y="2910495"/>
            <a:ext cx="1026695" cy="10370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4000" b="1" dirty="0">
                <a:solidFill>
                  <a:schemeClr val="tx1"/>
                </a:solidFill>
              </a:rPr>
              <a:t>4</a:t>
            </a:r>
            <a:endParaRPr kumimoji="1" lang="ko-KR" alt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151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3789CE-60C9-AE4F-B0A9-1D5584D7EC4B}"/>
              </a:ext>
            </a:extLst>
          </p:cNvPr>
          <p:cNvSpPr txBox="1"/>
          <p:nvPr/>
        </p:nvSpPr>
        <p:spPr>
          <a:xfrm>
            <a:off x="152400" y="110836"/>
            <a:ext cx="3435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ko-KR" sz="2000" b="1" dirty="0"/>
              <a:t>AI </a:t>
            </a:r>
            <a:r>
              <a:rPr lang="ko-KR" altLang="en-US" sz="2000" b="1" dirty="0"/>
              <a:t>분류 결과 확인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AEFDADCC-9C92-104B-8DC3-988A557EAA08}"/>
              </a:ext>
            </a:extLst>
          </p:cNvPr>
          <p:cNvGrpSpPr/>
          <p:nvPr/>
        </p:nvGrpSpPr>
        <p:grpSpPr>
          <a:xfrm>
            <a:off x="964768" y="1601439"/>
            <a:ext cx="5167745" cy="3647820"/>
            <a:chOff x="152400" y="2076554"/>
            <a:chExt cx="5167745" cy="3647820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5C62D0C9-673D-8A4E-98CD-2B0F28D08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400" y="2076554"/>
              <a:ext cx="5167745" cy="364782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3F04F274-7965-4149-B49E-01BA2A055B47}"/>
                </a:ext>
              </a:extLst>
            </p:cNvPr>
            <p:cNvSpPr/>
            <p:nvPr/>
          </p:nvSpPr>
          <p:spPr>
            <a:xfrm>
              <a:off x="562368" y="3594295"/>
              <a:ext cx="1737487" cy="858982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FAECAD7-61A3-9C4E-BA3A-5183D576CFBC}"/>
                </a:ext>
              </a:extLst>
            </p:cNvPr>
            <p:cNvSpPr/>
            <p:nvPr/>
          </p:nvSpPr>
          <p:spPr>
            <a:xfrm>
              <a:off x="562368" y="4516580"/>
              <a:ext cx="1737487" cy="265682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D799460-8942-C247-B047-79BD5006A79E}"/>
                </a:ext>
              </a:extLst>
            </p:cNvPr>
            <p:cNvSpPr/>
            <p:nvPr/>
          </p:nvSpPr>
          <p:spPr>
            <a:xfrm>
              <a:off x="562368" y="4851537"/>
              <a:ext cx="1737487" cy="80111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  <p:sp>
        <p:nvSpPr>
          <p:cNvPr id="7" name="직사각형 6">
            <a:extLst>
              <a:ext uri="{FF2B5EF4-FFF2-40B4-BE49-F238E27FC236}">
                <a16:creationId xmlns:a16="http://schemas.microsoft.com/office/drawing/2014/main" id="{DC8DC977-0467-A64C-943E-92196A0B22E5}"/>
              </a:ext>
            </a:extLst>
          </p:cNvPr>
          <p:cNvSpPr/>
          <p:nvPr/>
        </p:nvSpPr>
        <p:spPr>
          <a:xfrm>
            <a:off x="6548150" y="851579"/>
            <a:ext cx="443345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b="1" dirty="0">
                <a:solidFill>
                  <a:srgbClr val="00B0F0"/>
                </a:solidFill>
              </a:rPr>
              <a:t>01–03 </a:t>
            </a:r>
            <a:r>
              <a:rPr lang="ko-KR" altLang="en-US" b="1" dirty="0" err="1">
                <a:solidFill>
                  <a:srgbClr val="00B0F0"/>
                </a:solidFill>
              </a:rPr>
              <a:t>교차검증</a:t>
            </a:r>
            <a:br>
              <a:rPr lang="ko-KR" altLang="en-US" dirty="0"/>
            </a:br>
            <a:r>
              <a:rPr lang="ko-KR" altLang="en-US" dirty="0"/>
              <a:t>학습 과정 및 안정성 확인</a:t>
            </a:r>
            <a:endParaRPr lang="en-US" altLang="ko-KR" dirty="0"/>
          </a:p>
          <a:p>
            <a:pPr marL="285750" indent="-285750">
              <a:buFont typeface="Wingdings" pitchFamily="2" charset="2"/>
              <a:buChar char="l"/>
            </a:pPr>
            <a:endParaRPr lang="ko-KR" altLang="en-US" sz="1100" dirty="0"/>
          </a:p>
          <a:p>
            <a:pPr marL="285750" indent="-285750">
              <a:buFont typeface="Wingdings" pitchFamily="2" charset="2"/>
              <a:buChar char="l"/>
            </a:pPr>
            <a:r>
              <a:rPr lang="en-US" altLang="ko-KR" b="1" dirty="0">
                <a:solidFill>
                  <a:srgbClr val="00B050"/>
                </a:solidFill>
              </a:rPr>
              <a:t>04 </a:t>
            </a:r>
            <a:r>
              <a:rPr lang="ko-KR" altLang="en-US" b="1" dirty="0">
                <a:solidFill>
                  <a:srgbClr val="00B050"/>
                </a:solidFill>
              </a:rPr>
              <a:t>최종 모델</a:t>
            </a:r>
            <a:br>
              <a:rPr lang="ko-KR" altLang="en-US" dirty="0"/>
            </a:br>
            <a:r>
              <a:rPr lang="ko-KR" altLang="en-US" dirty="0"/>
              <a:t>학습이 완료된 </a:t>
            </a:r>
            <a:r>
              <a:rPr lang="en" altLang="ko-KR" dirty="0"/>
              <a:t>AI </a:t>
            </a:r>
            <a:r>
              <a:rPr lang="ko-KR" altLang="en-US" dirty="0"/>
              <a:t>모델</a:t>
            </a:r>
          </a:p>
          <a:p>
            <a:endParaRPr lang="en-US" altLang="ko-KR" sz="1100" dirty="0"/>
          </a:p>
          <a:p>
            <a:pPr marL="285750" indent="-285750">
              <a:buFont typeface="Wingdings" pitchFamily="2" charset="2"/>
              <a:buChar char="l"/>
            </a:pPr>
            <a:r>
              <a:rPr lang="en-US" altLang="ko-KR" b="1" dirty="0">
                <a:solidFill>
                  <a:srgbClr val="FF0000"/>
                </a:solidFill>
              </a:rPr>
              <a:t>05–07 </a:t>
            </a:r>
            <a:r>
              <a:rPr lang="ko-KR" altLang="en-US" b="1" dirty="0">
                <a:solidFill>
                  <a:srgbClr val="FF0000"/>
                </a:solidFill>
              </a:rPr>
              <a:t>독립 </a:t>
            </a:r>
            <a:r>
              <a:rPr lang="en" altLang="ko-KR" b="1" dirty="0">
                <a:solidFill>
                  <a:srgbClr val="FF0000"/>
                </a:solidFill>
              </a:rPr>
              <a:t>Test</a:t>
            </a:r>
            <a:br>
              <a:rPr lang="en" altLang="ko-KR" dirty="0"/>
            </a:br>
            <a:r>
              <a:rPr lang="ko-KR" altLang="en-US" dirty="0"/>
              <a:t>최종 성능 및 예측 결과 해석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FBAF7F2-74BC-4A43-9610-931C3CFC017C}"/>
              </a:ext>
            </a:extLst>
          </p:cNvPr>
          <p:cNvSpPr/>
          <p:nvPr/>
        </p:nvSpPr>
        <p:spPr>
          <a:xfrm>
            <a:off x="6548150" y="3625526"/>
            <a:ext cx="5255923" cy="2947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ko-KR" dirty="0">
                <a:solidFill>
                  <a:srgbClr val="00B0F0"/>
                </a:solidFill>
              </a:rPr>
              <a:t>01_cv_models</a:t>
            </a:r>
            <a:r>
              <a:rPr lang="ko-KR" altLang="en" dirty="0">
                <a:solidFill>
                  <a:srgbClr val="00B0F0"/>
                </a:solidFill>
              </a:rPr>
              <a:t>　</a:t>
            </a:r>
            <a:r>
              <a:rPr lang="en" altLang="ko-KR" dirty="0">
                <a:solidFill>
                  <a:srgbClr val="00B0F0"/>
                </a:solidFill>
              </a:rPr>
              <a:t> Fold</a:t>
            </a:r>
            <a:r>
              <a:rPr lang="ko-KR" altLang="en-US" dirty="0">
                <a:solidFill>
                  <a:srgbClr val="00B0F0"/>
                </a:solidFill>
              </a:rPr>
              <a:t>별 최적 모델</a:t>
            </a:r>
            <a:br>
              <a:rPr lang="ko-KR" altLang="en-US" dirty="0">
                <a:solidFill>
                  <a:srgbClr val="00B0F0"/>
                </a:solidFill>
              </a:rPr>
            </a:br>
            <a:r>
              <a:rPr lang="en-US" altLang="ko-KR" dirty="0">
                <a:solidFill>
                  <a:srgbClr val="00B0F0"/>
                </a:solidFill>
              </a:rPr>
              <a:t>02_</a:t>
            </a:r>
            <a:r>
              <a:rPr lang="en" altLang="ko-KR" dirty="0" err="1">
                <a:solidFill>
                  <a:srgbClr val="00B0F0"/>
                </a:solidFill>
              </a:rPr>
              <a:t>cv_results</a:t>
            </a:r>
            <a:r>
              <a:rPr lang="ko-KR" altLang="en" dirty="0">
                <a:solidFill>
                  <a:srgbClr val="00B0F0"/>
                </a:solidFill>
              </a:rPr>
              <a:t>　</a:t>
            </a:r>
            <a:r>
              <a:rPr lang="ko-KR" altLang="en-US" dirty="0">
                <a:solidFill>
                  <a:srgbClr val="00B0F0"/>
                </a:solidFill>
              </a:rPr>
              <a:t> </a:t>
            </a:r>
            <a:r>
              <a:rPr lang="ko-KR" altLang="en-US" dirty="0" err="1">
                <a:solidFill>
                  <a:srgbClr val="00B0F0"/>
                </a:solidFill>
              </a:rPr>
              <a:t>교차검증</a:t>
            </a:r>
            <a:r>
              <a:rPr lang="ko-KR" altLang="en-US" dirty="0">
                <a:solidFill>
                  <a:srgbClr val="00B0F0"/>
                </a:solidFill>
              </a:rPr>
              <a:t> 성능 및 학습 결과</a:t>
            </a:r>
            <a:br>
              <a:rPr lang="ko-KR" altLang="en-US" dirty="0">
                <a:solidFill>
                  <a:srgbClr val="00B0F0"/>
                </a:solidFill>
              </a:rPr>
            </a:br>
            <a:r>
              <a:rPr lang="en-US" altLang="ko-KR" dirty="0">
                <a:solidFill>
                  <a:srgbClr val="00B0F0"/>
                </a:solidFill>
              </a:rPr>
              <a:t>03_</a:t>
            </a:r>
            <a:r>
              <a:rPr lang="en" altLang="ko-KR" dirty="0" err="1">
                <a:solidFill>
                  <a:srgbClr val="00B0F0"/>
                </a:solidFill>
              </a:rPr>
              <a:t>cv_figures</a:t>
            </a:r>
            <a:r>
              <a:rPr lang="ko-KR" altLang="en" dirty="0">
                <a:solidFill>
                  <a:srgbClr val="00B0F0"/>
                </a:solidFill>
              </a:rPr>
              <a:t>　</a:t>
            </a:r>
            <a:r>
              <a:rPr lang="ko-KR" altLang="en-US" dirty="0">
                <a:solidFill>
                  <a:srgbClr val="00B0F0"/>
                </a:solidFill>
              </a:rPr>
              <a:t> </a:t>
            </a:r>
            <a:r>
              <a:rPr lang="ko-KR" altLang="en-US" dirty="0" err="1">
                <a:solidFill>
                  <a:srgbClr val="00B0F0"/>
                </a:solidFill>
              </a:rPr>
              <a:t>교차검증</a:t>
            </a:r>
            <a:r>
              <a:rPr lang="ko-KR" altLang="en-US" dirty="0">
                <a:solidFill>
                  <a:srgbClr val="00B0F0"/>
                </a:solidFill>
              </a:rPr>
              <a:t> 학습 그래프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rgbClr val="00B050"/>
                </a:solidFill>
              </a:rPr>
              <a:t>04_</a:t>
            </a:r>
            <a:r>
              <a:rPr lang="en" altLang="ko-KR" dirty="0" err="1">
                <a:solidFill>
                  <a:srgbClr val="00B050"/>
                </a:solidFill>
              </a:rPr>
              <a:t>final_model</a:t>
            </a:r>
            <a:r>
              <a:rPr lang="ko-KR" altLang="en" dirty="0">
                <a:solidFill>
                  <a:srgbClr val="00B050"/>
                </a:solidFill>
              </a:rPr>
              <a:t>　</a:t>
            </a:r>
            <a:r>
              <a:rPr lang="ko-KR" altLang="en-US" dirty="0">
                <a:solidFill>
                  <a:srgbClr val="00B050"/>
                </a:solidFill>
              </a:rPr>
              <a:t>최종 학습 모델</a:t>
            </a:r>
            <a:br>
              <a:rPr lang="ko-KR" altLang="en-US" dirty="0"/>
            </a:br>
            <a:r>
              <a:rPr lang="en-US" altLang="ko-KR" dirty="0">
                <a:solidFill>
                  <a:srgbClr val="FF0000"/>
                </a:solidFill>
              </a:rPr>
              <a:t>05_</a:t>
            </a:r>
            <a:r>
              <a:rPr lang="en" altLang="ko-KR" dirty="0" err="1">
                <a:solidFill>
                  <a:srgbClr val="FF0000"/>
                </a:solidFill>
              </a:rPr>
              <a:t>test_results</a:t>
            </a:r>
            <a:r>
              <a:rPr lang="ko-KR" altLang="en" dirty="0">
                <a:solidFill>
                  <a:srgbClr val="FF0000"/>
                </a:solidFill>
              </a:rPr>
              <a:t>　</a:t>
            </a:r>
            <a:r>
              <a:rPr lang="ko-KR" altLang="en-US" dirty="0">
                <a:solidFill>
                  <a:srgbClr val="FF0000"/>
                </a:solidFill>
              </a:rPr>
              <a:t> 독립 </a:t>
            </a:r>
            <a:r>
              <a:rPr lang="en" altLang="ko-KR" dirty="0">
                <a:solidFill>
                  <a:srgbClr val="FF0000"/>
                </a:solidFill>
              </a:rPr>
              <a:t>Test </a:t>
            </a:r>
            <a:r>
              <a:rPr lang="ko-KR" altLang="en-US" dirty="0">
                <a:solidFill>
                  <a:srgbClr val="FF0000"/>
                </a:solidFill>
              </a:rPr>
              <a:t>성능 및 예측 결과</a:t>
            </a:r>
            <a:br>
              <a:rPr lang="ko-KR" altLang="en-US" dirty="0">
                <a:solidFill>
                  <a:srgbClr val="FF0000"/>
                </a:solidFill>
              </a:rPr>
            </a:br>
            <a:r>
              <a:rPr lang="en-US" altLang="ko-KR" dirty="0">
                <a:solidFill>
                  <a:srgbClr val="FF0000"/>
                </a:solidFill>
              </a:rPr>
              <a:t>06_</a:t>
            </a:r>
            <a:r>
              <a:rPr lang="en" altLang="ko-KR" dirty="0" err="1">
                <a:solidFill>
                  <a:srgbClr val="FF0000"/>
                </a:solidFill>
              </a:rPr>
              <a:t>test_figures</a:t>
            </a:r>
            <a:r>
              <a:rPr lang="ko-KR" altLang="en" dirty="0">
                <a:solidFill>
                  <a:srgbClr val="FF0000"/>
                </a:solidFill>
              </a:rPr>
              <a:t>　</a:t>
            </a:r>
            <a:r>
              <a:rPr lang="en-US" altLang="ko-KR" dirty="0">
                <a:solidFill>
                  <a:srgbClr val="FF0000"/>
                </a:solidFill>
              </a:rPr>
              <a:t>confusion matrix</a:t>
            </a:r>
            <a:br>
              <a:rPr lang="ko-KR" altLang="en-US" dirty="0">
                <a:solidFill>
                  <a:srgbClr val="FF0000"/>
                </a:solidFill>
              </a:rPr>
            </a:br>
            <a:r>
              <a:rPr lang="en-US" altLang="ko-KR" dirty="0">
                <a:solidFill>
                  <a:srgbClr val="FF0000"/>
                </a:solidFill>
              </a:rPr>
              <a:t>07_</a:t>
            </a:r>
            <a:r>
              <a:rPr lang="en" altLang="ko-KR" dirty="0" err="1">
                <a:solidFill>
                  <a:srgbClr val="FF0000"/>
                </a:solidFill>
              </a:rPr>
              <a:t>gradcam</a:t>
            </a:r>
            <a:r>
              <a:rPr lang="ko-KR" altLang="en" dirty="0">
                <a:solidFill>
                  <a:srgbClr val="FF0000"/>
                </a:solidFill>
              </a:rPr>
              <a:t>　</a:t>
            </a:r>
            <a:r>
              <a:rPr lang="en-US" altLang="ko-KR" dirty="0">
                <a:solidFill>
                  <a:srgbClr val="FF0000"/>
                </a:solidFill>
              </a:rPr>
              <a:t>Grad-CAM </a:t>
            </a:r>
            <a:r>
              <a:rPr lang="ko-KR" altLang="en-US" dirty="0">
                <a:solidFill>
                  <a:srgbClr val="FF0000"/>
                </a:solidFill>
              </a:rPr>
              <a:t>결과</a:t>
            </a:r>
          </a:p>
        </p:txBody>
      </p:sp>
    </p:spTree>
    <p:extLst>
      <p:ext uri="{BB962C8B-B14F-4D97-AF65-F5344CB8AC3E}">
        <p14:creationId xmlns:p14="http://schemas.microsoft.com/office/powerpoint/2010/main" val="8839847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5560DA4C-D548-854F-A359-E2A5872F44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7" t="4678" r="2439" b="15230"/>
          <a:stretch/>
        </p:blipFill>
        <p:spPr>
          <a:xfrm>
            <a:off x="7920028" y="505958"/>
            <a:ext cx="2930852" cy="177689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A9F675A-B3CD-CB4B-B371-B855FCA9E0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8" t="6740" r="4492" b="7815"/>
          <a:stretch/>
        </p:blipFill>
        <p:spPr>
          <a:xfrm>
            <a:off x="7920028" y="2774209"/>
            <a:ext cx="3622582" cy="163633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169D1C5-7231-1149-9CAB-F7348604F6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91" t="5785" r="2557" b="6297"/>
          <a:stretch/>
        </p:blipFill>
        <p:spPr>
          <a:xfrm>
            <a:off x="7910029" y="4901905"/>
            <a:ext cx="3730065" cy="1956095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AAFF76D0-5B9F-E242-8282-4FE57A57451C}"/>
              </a:ext>
            </a:extLst>
          </p:cNvPr>
          <p:cNvSpPr/>
          <p:nvPr/>
        </p:nvSpPr>
        <p:spPr>
          <a:xfrm>
            <a:off x="374073" y="634134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" altLang="ko-KR" b="1" dirty="0"/>
              <a:t>① 01_cv_models — Fold</a:t>
            </a:r>
            <a:r>
              <a:rPr lang="ko-KR" altLang="en-US" b="1" dirty="0"/>
              <a:t>별 최적 모델</a:t>
            </a:r>
            <a:br>
              <a:rPr lang="ko-KR" altLang="en-US" dirty="0"/>
            </a:br>
            <a:r>
              <a:rPr lang="en" altLang="ko-KR" sz="1600" dirty="0"/>
              <a:t>resnet18_fold1.pth ~ resnet18_fold5.pth</a:t>
            </a:r>
            <a:br>
              <a:rPr lang="en" altLang="ko-KR" sz="1600" dirty="0"/>
            </a:br>
            <a:r>
              <a:rPr lang="en" altLang="ko-KR" sz="1600" dirty="0"/>
              <a:t>→ </a:t>
            </a:r>
            <a:r>
              <a:rPr lang="ko-KR" altLang="en-US" sz="1600" dirty="0"/>
              <a:t>각 </a:t>
            </a:r>
            <a:r>
              <a:rPr lang="en" altLang="ko-KR" sz="1600" dirty="0"/>
              <a:t>Fold</a:t>
            </a:r>
            <a:r>
              <a:rPr lang="ko-KR" altLang="en-US" sz="1600" dirty="0"/>
              <a:t>에서 </a:t>
            </a:r>
            <a:r>
              <a:rPr lang="en" altLang="ko-KR" sz="1600" b="1" dirty="0"/>
              <a:t>Validation loss</a:t>
            </a:r>
            <a:r>
              <a:rPr lang="ko-KR" altLang="en-US" sz="1600" b="1" dirty="0"/>
              <a:t>가 가장 낮았던 모델</a:t>
            </a:r>
            <a:r>
              <a:rPr lang="ko-KR" altLang="en-US" sz="1600" dirty="0"/>
              <a:t> 저장</a:t>
            </a:r>
            <a:br>
              <a:rPr lang="ko-KR" altLang="en-US" sz="1600" dirty="0"/>
            </a:br>
            <a:r>
              <a:rPr lang="ko-KR" altLang="en-US" sz="1600" dirty="0"/>
              <a:t>→ 결과 해석보다는 학습된 모델 파일</a:t>
            </a:r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0BF1340-E5E6-6E49-A2CC-033BD974E896}"/>
              </a:ext>
            </a:extLst>
          </p:cNvPr>
          <p:cNvSpPr/>
          <p:nvPr/>
        </p:nvSpPr>
        <p:spPr>
          <a:xfrm>
            <a:off x="319699" y="2070361"/>
            <a:ext cx="759033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b="1" dirty="0"/>
              <a:t>② 02_cv_results — </a:t>
            </a:r>
            <a:r>
              <a:rPr lang="ko-KR" altLang="en-US" b="1" dirty="0" err="1"/>
              <a:t>교차검증</a:t>
            </a:r>
            <a:r>
              <a:rPr lang="ko-KR" altLang="en-US" b="1" dirty="0"/>
              <a:t> 수치 결과</a:t>
            </a:r>
            <a:endParaRPr lang="en-US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dirty="0" err="1">
                <a:solidFill>
                  <a:srgbClr val="FF0000"/>
                </a:solidFill>
              </a:rPr>
              <a:t>cross_validation_summary.csv</a:t>
            </a:r>
            <a:br>
              <a:rPr lang="en" altLang="ko-KR" sz="1600" dirty="0"/>
            </a:br>
            <a:r>
              <a:rPr lang="en" altLang="ko-KR" sz="1600" dirty="0"/>
              <a:t>→ 5</a:t>
            </a:r>
            <a:r>
              <a:rPr lang="ko-KR" altLang="en-US" sz="1600" dirty="0"/>
              <a:t>개 </a:t>
            </a:r>
            <a:r>
              <a:rPr lang="en" altLang="ko-KR" sz="1600" dirty="0"/>
              <a:t>Fold</a:t>
            </a:r>
            <a:r>
              <a:rPr lang="ko-KR" altLang="en-US" sz="1600" dirty="0"/>
              <a:t>의 평균 성능 </a:t>
            </a:r>
            <a:r>
              <a:rPr lang="en-US" altLang="ko-KR" sz="1600" dirty="0"/>
              <a:t>± </a:t>
            </a:r>
            <a:r>
              <a:rPr lang="ko-KR" altLang="en-US" sz="1600" dirty="0"/>
              <a:t>표준편차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dirty="0" err="1">
                <a:solidFill>
                  <a:srgbClr val="FF0000"/>
                </a:solidFill>
              </a:rPr>
              <a:t>fold_metrics.csv</a:t>
            </a:r>
            <a:br>
              <a:rPr lang="en" altLang="ko-KR" sz="1600" dirty="0"/>
            </a:br>
            <a:r>
              <a:rPr lang="en" altLang="ko-KR" sz="1600" dirty="0"/>
              <a:t>→ </a:t>
            </a:r>
            <a:r>
              <a:rPr lang="ko-KR" altLang="en-US" sz="1600" dirty="0"/>
              <a:t>각 </a:t>
            </a:r>
            <a:r>
              <a:rPr lang="en" altLang="ko-KR" sz="1600" dirty="0"/>
              <a:t>Fold</a:t>
            </a:r>
            <a:r>
              <a:rPr lang="ko-KR" altLang="en-US" sz="1600" dirty="0"/>
              <a:t>의 </a:t>
            </a:r>
            <a:r>
              <a:rPr lang="en" altLang="ko-KR" sz="1600" dirty="0"/>
              <a:t>Validation Accuracy, Macro Precision, Macro Recall, Macro F1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dirty="0" err="1"/>
              <a:t>final_epoch_selection.csv</a:t>
            </a:r>
            <a:br>
              <a:rPr lang="en" altLang="ko-KR" sz="1600" dirty="0"/>
            </a:br>
            <a:r>
              <a:rPr lang="en" altLang="ko-KR" sz="1600" dirty="0"/>
              <a:t>→ </a:t>
            </a:r>
            <a:r>
              <a:rPr lang="ko-KR" altLang="en-US" sz="1600" dirty="0" err="1"/>
              <a:t>교차검증</a:t>
            </a:r>
            <a:r>
              <a:rPr lang="ko-KR" altLang="en-US" sz="1600" dirty="0"/>
              <a:t> 결과를 이용해 결정한 최종 학습 </a:t>
            </a:r>
            <a:r>
              <a:rPr lang="en" altLang="ko-KR" sz="1600" dirty="0"/>
              <a:t>epoch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dirty="0" err="1"/>
              <a:t>training_history</a:t>
            </a:r>
            <a:r>
              <a:rPr lang="en" altLang="ko-KR" sz="1600" dirty="0"/>
              <a:t>/</a:t>
            </a:r>
            <a:br>
              <a:rPr lang="en" altLang="ko-KR" sz="1600" dirty="0"/>
            </a:br>
            <a:r>
              <a:rPr lang="en" altLang="ko-KR" sz="1600" dirty="0"/>
              <a:t>→ Fold</a:t>
            </a:r>
            <a:r>
              <a:rPr lang="ko-KR" altLang="en-US" sz="1600" dirty="0"/>
              <a:t>별 </a:t>
            </a:r>
            <a:r>
              <a:rPr lang="en" altLang="ko-KR" sz="1600" dirty="0"/>
              <a:t>epoch</a:t>
            </a:r>
            <a:r>
              <a:rPr lang="ko-KR" altLang="en-US" sz="1600" dirty="0"/>
              <a:t>의 </a:t>
            </a:r>
            <a:r>
              <a:rPr lang="en" altLang="ko-KR" sz="1600" dirty="0"/>
              <a:t>Loss / Accuracy </a:t>
            </a:r>
            <a:r>
              <a:rPr lang="ko-KR" altLang="en-US" sz="1600" dirty="0"/>
              <a:t>기록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dirty="0" err="1"/>
              <a:t>initial_development_test_split.csv</a:t>
            </a:r>
            <a:br>
              <a:rPr lang="en" altLang="ko-KR" sz="1600" dirty="0"/>
            </a:br>
            <a:r>
              <a:rPr lang="en" altLang="ko-KR" sz="1600" dirty="0"/>
              <a:t>→ Development / Test</a:t>
            </a:r>
            <a:r>
              <a:rPr lang="ko-KR" altLang="en-US" sz="1600" dirty="0"/>
              <a:t>에 포함된 이미지 목록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7DC2C28-0998-944B-80B2-B12BA77EAF51}"/>
              </a:ext>
            </a:extLst>
          </p:cNvPr>
          <p:cNvSpPr/>
          <p:nvPr/>
        </p:nvSpPr>
        <p:spPr>
          <a:xfrm>
            <a:off x="361264" y="5230136"/>
            <a:ext cx="6096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" altLang="ko-KR" b="1" dirty="0"/>
              <a:t>③ 03_cv_figures —</a:t>
            </a:r>
            <a:r>
              <a:rPr lang="ko-KR" altLang="en-US" b="1" dirty="0" err="1"/>
              <a:t>교차검증</a:t>
            </a:r>
            <a:r>
              <a:rPr lang="ko-KR" altLang="en-US" b="1" dirty="0"/>
              <a:t> </a:t>
            </a:r>
            <a:r>
              <a:rPr lang="ko-KR" altLang="en-US" b="1" dirty="0" err="1"/>
              <a:t>학습곡선</a:t>
            </a:r>
            <a:endParaRPr lang="ko-KR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dirty="0" err="1">
                <a:solidFill>
                  <a:srgbClr val="FF0000"/>
                </a:solidFill>
              </a:rPr>
              <a:t>cross_validation_training_overview.png</a:t>
            </a:r>
            <a:br>
              <a:rPr lang="en" altLang="ko-KR" sz="1600" dirty="0"/>
            </a:br>
            <a:r>
              <a:rPr lang="en" altLang="ko-KR" sz="1600" dirty="0"/>
              <a:t>→ 5</a:t>
            </a:r>
            <a:r>
              <a:rPr lang="ko-KR" altLang="en-US" sz="1600" dirty="0"/>
              <a:t>개 </a:t>
            </a:r>
            <a:r>
              <a:rPr lang="en" altLang="ko-KR" sz="1600" dirty="0"/>
              <a:t>Fold</a:t>
            </a:r>
            <a:r>
              <a:rPr lang="ko-KR" altLang="en-US" sz="1600" dirty="0"/>
              <a:t>의 학습 곡선 비교</a:t>
            </a:r>
            <a:endParaRPr lang="ko-KR" alt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dirty="0"/>
              <a:t>fold1_training_curves.png ~ fold5_training_curves.png</a:t>
            </a:r>
            <a:br>
              <a:rPr lang="en" altLang="ko-KR" sz="1600" dirty="0"/>
            </a:br>
            <a:r>
              <a:rPr lang="en" altLang="ko-KR" sz="1600" dirty="0"/>
              <a:t>→ </a:t>
            </a:r>
            <a:r>
              <a:rPr lang="en-US" altLang="ko-KR" sz="1600" dirty="0"/>
              <a:t>Fold</a:t>
            </a:r>
            <a:r>
              <a:rPr lang="ko-KR" altLang="en-US" sz="1600" dirty="0"/>
              <a:t>별 학습 곡선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ECEFCDD-1704-D343-9E99-EF3AA15C379C}"/>
              </a:ext>
            </a:extLst>
          </p:cNvPr>
          <p:cNvSpPr/>
          <p:nvPr/>
        </p:nvSpPr>
        <p:spPr>
          <a:xfrm>
            <a:off x="186670" y="105848"/>
            <a:ext cx="68412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1. </a:t>
            </a:r>
            <a:r>
              <a:rPr lang="ko-KR" altLang="en-US" sz="2000" b="1" dirty="0"/>
              <a:t>모델의 성능은 안정적인가</a:t>
            </a:r>
            <a:r>
              <a:rPr lang="en-US" altLang="ko-KR" sz="2000" b="1" dirty="0"/>
              <a:t>? — 5-</a:t>
            </a:r>
            <a:r>
              <a:rPr lang="en" altLang="ko-KR" sz="2000" b="1" dirty="0"/>
              <a:t>fold Cross-validation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462718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869B9811-2042-FE90-B49B-12D395C38965}"/>
              </a:ext>
            </a:extLst>
          </p:cNvPr>
          <p:cNvSpPr/>
          <p:nvPr/>
        </p:nvSpPr>
        <p:spPr>
          <a:xfrm>
            <a:off x="219951" y="770971"/>
            <a:ext cx="8217408" cy="809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>
                <a:latin typeface="+mn-ea"/>
              </a:rPr>
              <a:t>① </a:t>
            </a:r>
            <a:r>
              <a:rPr lang="en" altLang="ko-KR" b="1" dirty="0">
                <a:latin typeface="+mn-ea"/>
              </a:rPr>
              <a:t>GPU </a:t>
            </a:r>
            <a:r>
              <a:rPr lang="ko-KR" altLang="en-US" b="1" dirty="0">
                <a:latin typeface="+mn-ea"/>
              </a:rPr>
              <a:t>서버 원격 접속</a:t>
            </a:r>
          </a:p>
          <a:p>
            <a:pPr>
              <a:lnSpc>
                <a:spcPct val="150000"/>
              </a:lnSpc>
            </a:pPr>
            <a:endParaRPr lang="en" altLang="ko-KR" sz="1500" dirty="0"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E9CED0B-CC8E-F191-8CA5-68E0F87C2A76}"/>
              </a:ext>
            </a:extLst>
          </p:cNvPr>
          <p:cNvSpPr/>
          <p:nvPr/>
        </p:nvSpPr>
        <p:spPr>
          <a:xfrm>
            <a:off x="183375" y="80510"/>
            <a:ext cx="3869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2. </a:t>
            </a:r>
            <a:r>
              <a:rPr lang="ko-KR" altLang="en-US" b="1" dirty="0"/>
              <a:t>서버 접속 및 개인 가상환경 생성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C95426F-2616-3738-7F84-2720FD48D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794" y="2697378"/>
            <a:ext cx="6099959" cy="341378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6FFB11A-10DF-6685-F1E0-89523CF499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97" r="2317"/>
          <a:stretch/>
        </p:blipFill>
        <p:spPr>
          <a:xfrm>
            <a:off x="886549" y="2275621"/>
            <a:ext cx="3922873" cy="42573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C028FD-A8A3-1178-32E5-95E8E08C6CD5}"/>
              </a:ext>
            </a:extLst>
          </p:cNvPr>
          <p:cNvSpPr txBox="1"/>
          <p:nvPr/>
        </p:nvSpPr>
        <p:spPr>
          <a:xfrm>
            <a:off x="304792" y="1604227"/>
            <a:ext cx="7283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윈도우 </a:t>
            </a:r>
            <a:r>
              <a:rPr lang="ko-KR" altLang="en-US" dirty="0" err="1"/>
              <a:t>검색창에서</a:t>
            </a:r>
            <a:r>
              <a:rPr lang="ko-KR" altLang="en-US" dirty="0"/>
              <a:t> </a:t>
            </a:r>
            <a:r>
              <a:rPr lang="en" altLang="ko-KR" b="1" dirty="0" err="1">
                <a:solidFill>
                  <a:srgbClr val="FF0000"/>
                </a:solidFill>
              </a:rPr>
              <a:t>cmd</a:t>
            </a:r>
            <a:r>
              <a:rPr lang="ko-KR" altLang="en-US" dirty="0" err="1"/>
              <a:t>를</a:t>
            </a:r>
            <a:r>
              <a:rPr lang="ko-KR" altLang="en-US" dirty="0"/>
              <a:t> 검색하여 ‘</a:t>
            </a:r>
            <a:r>
              <a:rPr lang="ko-KR" altLang="en-US" b="1" dirty="0">
                <a:solidFill>
                  <a:srgbClr val="FF0000"/>
                </a:solidFill>
              </a:rPr>
              <a:t>명령 </a:t>
            </a:r>
            <a:r>
              <a:rPr lang="ko-KR" altLang="en-US" b="1" dirty="0" err="1">
                <a:solidFill>
                  <a:srgbClr val="FF0000"/>
                </a:solidFill>
              </a:rPr>
              <a:t>프롬프트</a:t>
            </a:r>
            <a:r>
              <a:rPr lang="ko-KR" altLang="en-US" dirty="0" err="1"/>
              <a:t>’를</a:t>
            </a:r>
            <a:r>
              <a:rPr lang="ko-KR" altLang="en-US" dirty="0"/>
              <a:t> 실행합니다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1" name="화살표: 오른쪽 10">
            <a:extLst>
              <a:ext uri="{FF2B5EF4-FFF2-40B4-BE49-F238E27FC236}">
                <a16:creationId xmlns:a16="http://schemas.microsoft.com/office/drawing/2014/main" id="{085EBE10-737A-4E91-FB33-6C721E586749}"/>
              </a:ext>
            </a:extLst>
          </p:cNvPr>
          <p:cNvSpPr/>
          <p:nvPr/>
        </p:nvSpPr>
        <p:spPr>
          <a:xfrm>
            <a:off x="4970572" y="3810507"/>
            <a:ext cx="720072" cy="59376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042B8DB-FE91-A740-A771-9565FEE1649F}"/>
              </a:ext>
            </a:extLst>
          </p:cNvPr>
          <p:cNvSpPr/>
          <p:nvPr/>
        </p:nvSpPr>
        <p:spPr>
          <a:xfrm>
            <a:off x="6096000" y="203473"/>
            <a:ext cx="5614037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ko-KR" altLang="en-US" sz="1600" b="1" dirty="0"/>
              <a:t>*터미널이란</a:t>
            </a:r>
            <a:r>
              <a:rPr lang="en-US" altLang="ko-KR" sz="1600" b="1" dirty="0"/>
              <a:t>?</a:t>
            </a:r>
            <a:br>
              <a:rPr lang="ko-KR" altLang="en-US" sz="1600" dirty="0"/>
            </a:br>
            <a:r>
              <a:rPr lang="ko-KR" altLang="en-US" sz="1600" dirty="0"/>
              <a:t>마우스 대신 </a:t>
            </a:r>
            <a:r>
              <a:rPr lang="ko-KR" altLang="en-US" sz="1600" b="1" dirty="0"/>
              <a:t>명령어를 직접 입력하여 컴퓨터를 조작하는 창</a:t>
            </a:r>
            <a:endParaRPr lang="ko-KR" altLang="en-US" sz="16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1DE7867-799A-284E-AB7F-9EDBA19A46EF}"/>
              </a:ext>
            </a:extLst>
          </p:cNvPr>
          <p:cNvSpPr/>
          <p:nvPr/>
        </p:nvSpPr>
        <p:spPr>
          <a:xfrm>
            <a:off x="7258988" y="2248961"/>
            <a:ext cx="2557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명령 프롬프트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en" altLang="ko-KR" dirty="0" err="1">
                <a:solidFill>
                  <a:srgbClr val="FF0000"/>
                </a:solidFill>
              </a:rPr>
              <a:t>cmd</a:t>
            </a:r>
            <a:r>
              <a:rPr lang="en" altLang="ko-KR" dirty="0">
                <a:solidFill>
                  <a:srgbClr val="FF0000"/>
                </a:solidFill>
              </a:rPr>
              <a:t>) </a:t>
            </a:r>
            <a:r>
              <a:rPr lang="ko-KR" altLang="en-US" dirty="0">
                <a:solidFill>
                  <a:srgbClr val="FF0000"/>
                </a:solidFill>
              </a:rPr>
              <a:t>창</a:t>
            </a:r>
          </a:p>
        </p:txBody>
      </p:sp>
    </p:spTree>
    <p:extLst>
      <p:ext uri="{BB962C8B-B14F-4D97-AF65-F5344CB8AC3E}">
        <p14:creationId xmlns:p14="http://schemas.microsoft.com/office/powerpoint/2010/main" val="36494786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FAB66EDE-8058-E44B-B394-69CDF8DC2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20" y="1230017"/>
            <a:ext cx="6276109" cy="2737791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16313297-F234-3548-A998-B39EC8281730}"/>
              </a:ext>
            </a:extLst>
          </p:cNvPr>
          <p:cNvSpPr/>
          <p:nvPr/>
        </p:nvSpPr>
        <p:spPr>
          <a:xfrm>
            <a:off x="332509" y="86068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dirty="0" err="1"/>
              <a:t>workshop</a:t>
            </a:r>
            <a:r>
              <a:rPr lang="ko-KR" altLang="en-US" dirty="0"/>
              <a:t>/2-AI/resnet18_workshop_results/03_cv_figures</a:t>
            </a:r>
            <a:r>
              <a:rPr lang="en-US" altLang="ko-KR" dirty="0"/>
              <a:t>/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841E0D1-44A9-0F46-9E66-4FE4F1F30BCC}"/>
              </a:ext>
            </a:extLst>
          </p:cNvPr>
          <p:cNvSpPr/>
          <p:nvPr/>
        </p:nvSpPr>
        <p:spPr>
          <a:xfrm>
            <a:off x="8035584" y="3683674"/>
            <a:ext cx="3967489" cy="18914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 err="1"/>
              <a:t>과적합</a:t>
            </a:r>
            <a:r>
              <a:rPr lang="en-US" altLang="ko-KR" sz="1600" b="1" dirty="0"/>
              <a:t>(</a:t>
            </a:r>
            <a:r>
              <a:rPr lang="en" altLang="ko-KR" sz="1600" b="1" dirty="0"/>
              <a:t>Overfitting)</a:t>
            </a:r>
            <a:endParaRPr lang="en" altLang="ko-KR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600" dirty="0"/>
              <a:t>Train loss</a:t>
            </a:r>
            <a:r>
              <a:rPr lang="ko-KR" altLang="en-US" sz="1600" dirty="0"/>
              <a:t>는 계속 감소하지만</a:t>
            </a:r>
            <a:br>
              <a:rPr lang="ko-KR" altLang="en-US" sz="1600" dirty="0"/>
            </a:br>
            <a:r>
              <a:rPr lang="en" altLang="ko-KR" sz="1600" dirty="0"/>
              <a:t>Validation loss</a:t>
            </a:r>
            <a:r>
              <a:rPr lang="ko-KR" altLang="en-US" sz="1600" dirty="0"/>
              <a:t>는 다시 증가하는 현상</a:t>
            </a:r>
            <a:endParaRPr lang="en-US" altLang="ko-KR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학습 데이터에는 잘 맞지만 새로운 데이터에 대한 성능은 개선되지 않음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7A8BEFC-BB75-0846-9403-E1D213A0C653}"/>
              </a:ext>
            </a:extLst>
          </p:cNvPr>
          <p:cNvSpPr/>
          <p:nvPr/>
        </p:nvSpPr>
        <p:spPr>
          <a:xfrm>
            <a:off x="670061" y="3962688"/>
            <a:ext cx="310181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b="1" dirty="0"/>
              <a:t>Loss = </a:t>
            </a:r>
            <a:r>
              <a:rPr lang="ko-KR" altLang="en-US" sz="1600" b="1" dirty="0"/>
              <a:t>예측과 정답의 차이를 나타내는 값</a:t>
            </a:r>
            <a:endParaRPr lang="en-US" altLang="ko-KR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/>
              <a:t>낮을수록 좋음</a:t>
            </a:r>
            <a:endParaRPr lang="en-US" altLang="ko-K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400" dirty="0"/>
              <a:t>Validation loss </a:t>
            </a:r>
            <a:r>
              <a:rPr lang="ko-KR" altLang="en-US" sz="1400" dirty="0"/>
              <a:t>최저점 </a:t>
            </a:r>
            <a:r>
              <a:rPr lang="en-US" altLang="ko-KR" sz="1400" dirty="0"/>
              <a:t>= </a:t>
            </a:r>
            <a:r>
              <a:rPr lang="en" altLang="ko-KR" sz="1400" dirty="0"/>
              <a:t>Best model</a:t>
            </a:r>
            <a:endParaRPr lang="ko-KR" altLang="en-US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083A44C-722D-064E-85E9-6068756D9E61}"/>
              </a:ext>
            </a:extLst>
          </p:cNvPr>
          <p:cNvSpPr/>
          <p:nvPr/>
        </p:nvSpPr>
        <p:spPr>
          <a:xfrm>
            <a:off x="3771874" y="3962688"/>
            <a:ext cx="33666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b="1" dirty="0"/>
              <a:t>Accuracy = </a:t>
            </a:r>
            <a:r>
              <a:rPr lang="ko-KR" altLang="en-US" sz="1600" b="1" dirty="0"/>
              <a:t>정답을 맞힌 비율</a:t>
            </a:r>
            <a:endParaRPr lang="en-US" altLang="ko-KR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/>
              <a:t>높을수록 좋음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638AE2D-9C99-8B42-BC6A-FF1C4F9CC6CF}"/>
              </a:ext>
            </a:extLst>
          </p:cNvPr>
          <p:cNvSpPr/>
          <p:nvPr/>
        </p:nvSpPr>
        <p:spPr>
          <a:xfrm>
            <a:off x="845127" y="5224572"/>
            <a:ext cx="6172200" cy="15220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>
                <a:latin typeface="+mj-lt"/>
              </a:rPr>
              <a:t>학습 곡선에서 확인할 </a:t>
            </a:r>
            <a:r>
              <a:rPr lang="en-US" altLang="ko-KR" sz="1600" b="1" dirty="0">
                <a:latin typeface="+mj-lt"/>
              </a:rPr>
              <a:t>3</a:t>
            </a:r>
            <a:r>
              <a:rPr lang="ko-KR" altLang="en-US" sz="1600" b="1" dirty="0">
                <a:latin typeface="+mj-lt"/>
              </a:rPr>
              <a:t>가지</a:t>
            </a:r>
          </a:p>
          <a:p>
            <a:pPr>
              <a:lnSpc>
                <a:spcPct val="150000"/>
              </a:lnSpc>
            </a:pPr>
            <a:r>
              <a:rPr lang="ko-KR" altLang="en-US" sz="1600" dirty="0">
                <a:latin typeface="+mj-lt"/>
              </a:rPr>
              <a:t>① </a:t>
            </a:r>
            <a:r>
              <a:rPr lang="en" altLang="ko-KR" sz="1600" dirty="0">
                <a:latin typeface="+mj-lt"/>
              </a:rPr>
              <a:t>Train</a:t>
            </a:r>
            <a:r>
              <a:rPr lang="ko-KR" altLang="en-US" sz="1600" dirty="0">
                <a:latin typeface="+mj-lt"/>
              </a:rPr>
              <a:t>과 </a:t>
            </a:r>
            <a:r>
              <a:rPr lang="en" altLang="ko-KR" sz="1600" dirty="0">
                <a:latin typeface="+mj-lt"/>
              </a:rPr>
              <a:t>Validation Loss</a:t>
            </a:r>
            <a:r>
              <a:rPr lang="ko-KR" altLang="en-US" sz="1600" dirty="0">
                <a:latin typeface="+mj-lt"/>
              </a:rPr>
              <a:t>가 감소하는가</a:t>
            </a:r>
            <a:r>
              <a:rPr lang="en-US" altLang="ko-KR" sz="1600" dirty="0">
                <a:latin typeface="+mj-lt"/>
              </a:rPr>
              <a:t>?</a:t>
            </a:r>
            <a:br>
              <a:rPr lang="ko-KR" altLang="en-US" sz="1600" dirty="0">
                <a:latin typeface="+mj-lt"/>
              </a:rPr>
            </a:br>
            <a:r>
              <a:rPr lang="ko-KR" altLang="en-US" sz="1600" dirty="0">
                <a:latin typeface="+mj-lt"/>
              </a:rPr>
              <a:t>② </a:t>
            </a:r>
            <a:r>
              <a:rPr lang="en" altLang="ko-KR" sz="1600" dirty="0">
                <a:latin typeface="+mj-lt"/>
              </a:rPr>
              <a:t>Train</a:t>
            </a:r>
            <a:r>
              <a:rPr lang="ko-KR" altLang="en-US" sz="1600" dirty="0">
                <a:latin typeface="+mj-lt"/>
              </a:rPr>
              <a:t>과 </a:t>
            </a:r>
            <a:r>
              <a:rPr lang="en" altLang="ko-KR" sz="1600" dirty="0">
                <a:latin typeface="+mj-lt"/>
              </a:rPr>
              <a:t>Validation Accuracy</a:t>
            </a:r>
            <a:r>
              <a:rPr lang="ko-KR" altLang="en-US" sz="1600" dirty="0">
                <a:latin typeface="+mj-lt"/>
              </a:rPr>
              <a:t>가 증가하는가</a:t>
            </a:r>
            <a:r>
              <a:rPr lang="en-US" altLang="ko-KR" sz="1600" dirty="0">
                <a:latin typeface="+mj-lt"/>
              </a:rPr>
              <a:t>?</a:t>
            </a:r>
            <a:br>
              <a:rPr lang="ko-KR" altLang="en-US" sz="1600" dirty="0">
                <a:latin typeface="+mj-lt"/>
              </a:rPr>
            </a:br>
            <a:r>
              <a:rPr lang="ko-KR" altLang="en-US" sz="1600" dirty="0">
                <a:latin typeface="+mj-lt"/>
              </a:rPr>
              <a:t>③ 학습이 진행될수록 </a:t>
            </a:r>
            <a:r>
              <a:rPr lang="en" altLang="ko-KR" sz="1600" dirty="0">
                <a:latin typeface="+mj-lt"/>
              </a:rPr>
              <a:t>Train</a:t>
            </a:r>
            <a:r>
              <a:rPr lang="ko-KR" altLang="en-US" sz="1600" dirty="0">
                <a:latin typeface="+mj-lt"/>
              </a:rPr>
              <a:t>과 </a:t>
            </a:r>
            <a:r>
              <a:rPr lang="en" altLang="ko-KR" sz="1600" dirty="0">
                <a:latin typeface="+mj-lt"/>
              </a:rPr>
              <a:t>Validation</a:t>
            </a:r>
            <a:r>
              <a:rPr lang="ko-KR" altLang="en-US" sz="1600" dirty="0">
                <a:latin typeface="+mj-lt"/>
              </a:rPr>
              <a:t>의 차이가 커지는가</a:t>
            </a:r>
            <a:r>
              <a:rPr lang="en-US" altLang="ko-KR" sz="1600" dirty="0">
                <a:latin typeface="+mj-lt"/>
              </a:rPr>
              <a:t>?</a:t>
            </a:r>
            <a:endParaRPr lang="ko-KR" altLang="en-US" sz="1600" dirty="0">
              <a:latin typeface="+mj-lt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C8C58B5D-2455-A84F-8444-B9DC8A54C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5936" y="1505788"/>
            <a:ext cx="2826380" cy="2119785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870B1E30-0D30-774C-9003-4B137084FB95}"/>
              </a:ext>
            </a:extLst>
          </p:cNvPr>
          <p:cNvSpPr/>
          <p:nvPr/>
        </p:nvSpPr>
        <p:spPr>
          <a:xfrm>
            <a:off x="7684654" y="0"/>
            <a:ext cx="460894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err="1"/>
              <a:t>https</a:t>
            </a:r>
            <a:r>
              <a:rPr lang="ko-KR" altLang="en-US" sz="1000" dirty="0"/>
              <a:t>://</a:t>
            </a:r>
            <a:r>
              <a:rPr lang="ko-KR" altLang="en-US" sz="1000" dirty="0" err="1"/>
              <a:t>www.kaggle.com</a:t>
            </a:r>
            <a:r>
              <a:rPr lang="ko-KR" altLang="en-US" sz="1000" dirty="0"/>
              <a:t>/</a:t>
            </a:r>
            <a:r>
              <a:rPr lang="ko-KR" altLang="en-US" sz="1000" dirty="0" err="1"/>
              <a:t>code</a:t>
            </a:r>
            <a:r>
              <a:rPr lang="ko-KR" altLang="en-US" sz="1000" dirty="0"/>
              <a:t>/</a:t>
            </a:r>
            <a:r>
              <a:rPr lang="ko-KR" altLang="en-US" sz="1000" dirty="0" err="1"/>
              <a:t>ryanholbrook</a:t>
            </a:r>
            <a:r>
              <a:rPr lang="ko-KR" altLang="en-US" sz="1000" dirty="0"/>
              <a:t>/</a:t>
            </a:r>
            <a:r>
              <a:rPr lang="ko-KR" altLang="en-US" sz="1000" dirty="0" err="1"/>
              <a:t>overfitting</a:t>
            </a:r>
            <a:r>
              <a:rPr lang="ko-KR" altLang="en-US" sz="1000" dirty="0"/>
              <a:t>-and-</a:t>
            </a:r>
            <a:r>
              <a:rPr lang="ko-KR" altLang="en-US" sz="1000" dirty="0" err="1"/>
              <a:t>underfitting</a:t>
            </a:r>
            <a:endParaRPr lang="ko-KR" altLang="en-US" sz="10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56A3909-3A79-444F-A6B6-5EF5436683EF}"/>
              </a:ext>
            </a:extLst>
          </p:cNvPr>
          <p:cNvSpPr/>
          <p:nvPr/>
        </p:nvSpPr>
        <p:spPr>
          <a:xfrm>
            <a:off x="8451220" y="1078355"/>
            <a:ext cx="2656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err="1"/>
              <a:t>과적합의</a:t>
            </a:r>
            <a:r>
              <a:rPr lang="ko-KR" altLang="en-US" dirty="0"/>
              <a:t> 전형적인 패턴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256E8CE-86D0-FD4B-AFE1-0F207C17C955}"/>
              </a:ext>
            </a:extLst>
          </p:cNvPr>
          <p:cNvSpPr/>
          <p:nvPr/>
        </p:nvSpPr>
        <p:spPr>
          <a:xfrm>
            <a:off x="133578" y="224043"/>
            <a:ext cx="73622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2. </a:t>
            </a:r>
            <a:r>
              <a:rPr lang="en" altLang="ko-KR" sz="2000" b="1" dirty="0"/>
              <a:t>AI</a:t>
            </a:r>
            <a:r>
              <a:rPr lang="ko-KR" altLang="en-US" sz="2000" b="1" dirty="0"/>
              <a:t>는 제대로 학습하고 있을까</a:t>
            </a:r>
            <a:r>
              <a:rPr lang="en-US" altLang="ko-KR" sz="2000" b="1" dirty="0"/>
              <a:t>? — </a:t>
            </a:r>
            <a:r>
              <a:rPr lang="ko-KR" altLang="en-US" sz="2000" b="1" dirty="0" err="1"/>
              <a:t>학습곡선</a:t>
            </a:r>
            <a:r>
              <a:rPr lang="en-US" altLang="ko-KR" sz="2000" b="1" dirty="0"/>
              <a:t>(learning curve)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1597365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2F0F9DE-3289-1F4C-9DDA-EABA3D629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428" y="1422095"/>
            <a:ext cx="5735783" cy="186847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FEDA0969-6795-754F-9C6A-CB19CD38CE52}"/>
              </a:ext>
            </a:extLst>
          </p:cNvPr>
          <p:cNvSpPr/>
          <p:nvPr/>
        </p:nvSpPr>
        <p:spPr>
          <a:xfrm>
            <a:off x="433570" y="307170"/>
            <a:ext cx="36808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3. </a:t>
            </a:r>
            <a:r>
              <a:rPr lang="ko-KR" altLang="en-US" sz="2000" b="1" dirty="0"/>
              <a:t>최종 학습 결과는 무엇일까</a:t>
            </a:r>
            <a:r>
              <a:rPr lang="en-US" altLang="ko-KR" sz="2000" b="1" dirty="0"/>
              <a:t>?</a:t>
            </a:r>
            <a:endParaRPr lang="ko-KR" altLang="en-US" sz="200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71C591D-9AF0-E647-9CA8-47D58B1BB306}"/>
              </a:ext>
            </a:extLst>
          </p:cNvPr>
          <p:cNvSpPr/>
          <p:nvPr/>
        </p:nvSpPr>
        <p:spPr>
          <a:xfrm>
            <a:off x="1710428" y="3441115"/>
            <a:ext cx="6839212" cy="2947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ko-KR" b="1" dirty="0"/>
              <a:t>① </a:t>
            </a:r>
            <a:r>
              <a:rPr lang="en" altLang="ko-KR" b="1" dirty="0" err="1"/>
              <a:t>final_training_history.csv</a:t>
            </a:r>
            <a:br>
              <a:rPr lang="en" altLang="ko-KR" dirty="0"/>
            </a:br>
            <a:r>
              <a:rPr lang="en" altLang="ko-KR" dirty="0"/>
              <a:t>→ </a:t>
            </a:r>
            <a:r>
              <a:rPr lang="ko-KR" altLang="en-US" dirty="0"/>
              <a:t>최종 모델의 </a:t>
            </a:r>
            <a:r>
              <a:rPr lang="ko-KR" altLang="en-US" b="1" dirty="0"/>
              <a:t>학습 과정 기록</a:t>
            </a:r>
            <a:br>
              <a:rPr lang="ko-KR" altLang="en-US" dirty="0"/>
            </a:br>
            <a:r>
              <a:rPr lang="ko-KR" altLang="en-US" dirty="0"/>
              <a:t>→ </a:t>
            </a:r>
            <a:r>
              <a:rPr lang="en" altLang="ko-KR" dirty="0"/>
              <a:t>Epoch</a:t>
            </a:r>
            <a:r>
              <a:rPr lang="ko-KR" altLang="en-US" dirty="0"/>
              <a:t>별 </a:t>
            </a:r>
            <a:r>
              <a:rPr lang="en" altLang="ko-KR" dirty="0"/>
              <a:t>Loss, Accuracy </a:t>
            </a:r>
            <a:r>
              <a:rPr lang="ko-KR" altLang="en-US" dirty="0"/>
              <a:t>등 확인</a:t>
            </a:r>
            <a:endParaRPr lang="en-US" altLang="ko-KR" dirty="0"/>
          </a:p>
          <a:p>
            <a:pPr>
              <a:lnSpc>
                <a:spcPct val="150000"/>
              </a:lnSpc>
            </a:pPr>
            <a:endParaRPr lang="ko-KR" altLang="en-US" dirty="0"/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② </a:t>
            </a:r>
            <a:r>
              <a:rPr lang="en" altLang="ko-KR" b="1" dirty="0">
                <a:solidFill>
                  <a:srgbClr val="FF0000"/>
                </a:solidFill>
              </a:rPr>
              <a:t>resnet18_final_model.pth</a:t>
            </a:r>
            <a:br>
              <a:rPr lang="en" altLang="ko-KR" dirty="0"/>
            </a:br>
            <a:r>
              <a:rPr lang="ko-KR" altLang="en-US" dirty="0"/>
              <a:t>→ 최종적으로 학습된 </a:t>
            </a:r>
            <a:r>
              <a:rPr lang="en" altLang="ko-KR" b="1" dirty="0"/>
              <a:t>ResNet-18 </a:t>
            </a:r>
            <a:r>
              <a:rPr lang="ko-KR" altLang="en-US" b="1" dirty="0"/>
              <a:t>모델</a:t>
            </a:r>
            <a:br>
              <a:rPr lang="ko-KR" altLang="en-US" dirty="0"/>
            </a:br>
            <a:r>
              <a:rPr lang="ko-KR" altLang="en-US" b="1" dirty="0"/>
              <a:t>→ </a:t>
            </a:r>
            <a:r>
              <a:rPr lang="ko-KR" altLang="en-US" b="1" dirty="0">
                <a:solidFill>
                  <a:srgbClr val="FF0000"/>
                </a:solidFill>
              </a:rPr>
              <a:t>독립 </a:t>
            </a:r>
            <a:r>
              <a:rPr lang="en" altLang="ko-KR" b="1" dirty="0">
                <a:solidFill>
                  <a:srgbClr val="FF0000"/>
                </a:solidFill>
              </a:rPr>
              <a:t>Test </a:t>
            </a:r>
            <a:r>
              <a:rPr lang="ko-KR" altLang="en-US" b="1" dirty="0">
                <a:solidFill>
                  <a:srgbClr val="FF0000"/>
                </a:solidFill>
              </a:rPr>
              <a:t>평가 및 실제 이미지 분류</a:t>
            </a:r>
            <a:r>
              <a:rPr lang="en-US" altLang="ko-KR" b="1" dirty="0">
                <a:solidFill>
                  <a:srgbClr val="FF0000"/>
                </a:solidFill>
              </a:rPr>
              <a:t>(</a:t>
            </a:r>
            <a:r>
              <a:rPr lang="en" altLang="ko-KR" b="1" dirty="0" err="1">
                <a:solidFill>
                  <a:srgbClr val="FF0000"/>
                </a:solidFill>
              </a:rPr>
              <a:t>Gradio</a:t>
            </a:r>
            <a:r>
              <a:rPr lang="en" altLang="ko-KR" b="1" dirty="0">
                <a:solidFill>
                  <a:srgbClr val="FF0000"/>
                </a:solidFill>
              </a:rPr>
              <a:t>)</a:t>
            </a:r>
            <a:r>
              <a:rPr lang="ko-KR" altLang="en-US" b="1" dirty="0">
                <a:solidFill>
                  <a:srgbClr val="FF0000"/>
                </a:solidFill>
              </a:rPr>
              <a:t>에 사용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0669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099778C-B6C3-8945-A9AB-266B72C43324}"/>
              </a:ext>
            </a:extLst>
          </p:cNvPr>
          <p:cNvSpPr/>
          <p:nvPr/>
        </p:nvSpPr>
        <p:spPr>
          <a:xfrm>
            <a:off x="293466" y="221885"/>
            <a:ext cx="60244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4. </a:t>
            </a:r>
            <a:r>
              <a:rPr lang="ko-KR" altLang="en-US" sz="2000" b="1" dirty="0"/>
              <a:t>처음 보는 표본도 잘 분류할까?</a:t>
            </a:r>
            <a:r>
              <a:rPr lang="en-US" altLang="ko-KR" sz="2000" b="1" dirty="0"/>
              <a:t> — </a:t>
            </a:r>
            <a:r>
              <a:rPr lang="ko-KR" altLang="en-US" sz="2000" b="1" dirty="0"/>
              <a:t>분류성능지표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CB9BED1-2FA3-5F4D-B6F9-C655A2138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79" y="691288"/>
            <a:ext cx="5003800" cy="1917700"/>
          </a:xfrm>
          <a:prstGeom prst="rect">
            <a:avLst/>
          </a:prstGeom>
        </p:spPr>
      </p:pic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93803E7F-B040-7247-9F9B-5A6C10261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591753"/>
              </p:ext>
            </p:extLst>
          </p:nvPr>
        </p:nvGraphicFramePr>
        <p:xfrm>
          <a:off x="293466" y="3085318"/>
          <a:ext cx="11419624" cy="978657"/>
        </p:xfrm>
        <a:graphic>
          <a:graphicData uri="http://schemas.openxmlformats.org/drawingml/2006/table">
            <a:tbl>
              <a:tblPr/>
              <a:tblGrid>
                <a:gridCol w="1427453">
                  <a:extLst>
                    <a:ext uri="{9D8B030D-6E8A-4147-A177-3AD203B41FA5}">
                      <a16:colId xmlns:a16="http://schemas.microsoft.com/office/drawing/2014/main" val="3216010527"/>
                    </a:ext>
                  </a:extLst>
                </a:gridCol>
                <a:gridCol w="1427453">
                  <a:extLst>
                    <a:ext uri="{9D8B030D-6E8A-4147-A177-3AD203B41FA5}">
                      <a16:colId xmlns:a16="http://schemas.microsoft.com/office/drawing/2014/main" val="3219621482"/>
                    </a:ext>
                  </a:extLst>
                </a:gridCol>
                <a:gridCol w="1427453">
                  <a:extLst>
                    <a:ext uri="{9D8B030D-6E8A-4147-A177-3AD203B41FA5}">
                      <a16:colId xmlns:a16="http://schemas.microsoft.com/office/drawing/2014/main" val="119739154"/>
                    </a:ext>
                  </a:extLst>
                </a:gridCol>
                <a:gridCol w="1427453">
                  <a:extLst>
                    <a:ext uri="{9D8B030D-6E8A-4147-A177-3AD203B41FA5}">
                      <a16:colId xmlns:a16="http://schemas.microsoft.com/office/drawing/2014/main" val="4062596047"/>
                    </a:ext>
                  </a:extLst>
                </a:gridCol>
                <a:gridCol w="1427453">
                  <a:extLst>
                    <a:ext uri="{9D8B030D-6E8A-4147-A177-3AD203B41FA5}">
                      <a16:colId xmlns:a16="http://schemas.microsoft.com/office/drawing/2014/main" val="254146694"/>
                    </a:ext>
                  </a:extLst>
                </a:gridCol>
                <a:gridCol w="1427453">
                  <a:extLst>
                    <a:ext uri="{9D8B030D-6E8A-4147-A177-3AD203B41FA5}">
                      <a16:colId xmlns:a16="http://schemas.microsoft.com/office/drawing/2014/main" val="1428726372"/>
                    </a:ext>
                  </a:extLst>
                </a:gridCol>
                <a:gridCol w="1427453">
                  <a:extLst>
                    <a:ext uri="{9D8B030D-6E8A-4147-A177-3AD203B41FA5}">
                      <a16:colId xmlns:a16="http://schemas.microsoft.com/office/drawing/2014/main" val="239706678"/>
                    </a:ext>
                  </a:extLst>
                </a:gridCol>
                <a:gridCol w="1427453">
                  <a:extLst>
                    <a:ext uri="{9D8B030D-6E8A-4147-A177-3AD203B41FA5}">
                      <a16:colId xmlns:a16="http://schemas.microsoft.com/office/drawing/2014/main" val="2496915685"/>
                    </a:ext>
                  </a:extLst>
                </a:gridCol>
              </a:tblGrid>
              <a:tr h="608187">
                <a:tc>
                  <a:txBody>
                    <a:bodyPr/>
                    <a:lstStyle/>
                    <a:p>
                      <a:pPr algn="ctr" fontAlgn="ctr"/>
                      <a:r>
                        <a:rPr lang="e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test_loss</a:t>
                      </a:r>
                      <a:endParaRPr lang="en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test_accuracy</a:t>
                      </a:r>
                      <a:endParaRPr lang="en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test_macro</a:t>
                      </a:r>
                      <a:endParaRPr lang="en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  <a:p>
                      <a:pPr algn="ctr" fontAlgn="ctr"/>
                      <a:r>
                        <a:rPr lang="e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_precision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test_macro</a:t>
                      </a:r>
                      <a:endParaRPr lang="en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  <a:p>
                      <a:pPr algn="ctr" fontAlgn="ctr"/>
                      <a:r>
                        <a:rPr lang="e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_recall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test_macro_f1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test_images</a:t>
                      </a:r>
                      <a:endParaRPr lang="en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final_training</a:t>
                      </a:r>
                      <a:endParaRPr lang="en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  <a:p>
                      <a:pPr algn="ctr" fontAlgn="ctr"/>
                      <a:r>
                        <a:rPr lang="e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_images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final_num</a:t>
                      </a:r>
                      <a:endParaRPr lang="en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34" charset="-127"/>
                        <a:ea typeface="맑은 고딕" panose="020B0503020000020004" pitchFamily="34" charset="-127"/>
                      </a:endParaRPr>
                    </a:p>
                    <a:p>
                      <a:pPr algn="ctr" fontAlgn="ctr"/>
                      <a:r>
                        <a:rPr lang="e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_epochs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668328"/>
                  </a:ext>
                </a:extLst>
              </a:tr>
              <a:tr h="3704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0.432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0.863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0.885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0.862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0.862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34" charset="-127"/>
                          <a:ea typeface="맑은 고딕" panose="020B0503020000020004" pitchFamily="34" charset="-127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9966053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D27B08A7-5D12-0A45-9002-CC58BCD7EB7A}"/>
              </a:ext>
            </a:extLst>
          </p:cNvPr>
          <p:cNvSpPr/>
          <p:nvPr/>
        </p:nvSpPr>
        <p:spPr>
          <a:xfrm>
            <a:off x="293466" y="2508225"/>
            <a:ext cx="3209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err="1"/>
              <a:t>independent_test_metrics.csv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E536465-994C-874C-B7F9-DBD2152FC311}"/>
              </a:ext>
            </a:extLst>
          </p:cNvPr>
          <p:cNvSpPr/>
          <p:nvPr/>
        </p:nvSpPr>
        <p:spPr>
          <a:xfrm>
            <a:off x="293466" y="4895819"/>
            <a:ext cx="579032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>
                <a:solidFill>
                  <a:srgbClr val="FF0000"/>
                </a:solidFill>
              </a:rPr>
              <a:t>Test Accuracy = 86.3%</a:t>
            </a:r>
            <a:br>
              <a:rPr lang="en" altLang="ko-KR" dirty="0"/>
            </a:br>
            <a:r>
              <a:rPr lang="ko-KR" altLang="en-US" dirty="0"/>
              <a:t>처음 보는 </a:t>
            </a:r>
            <a:r>
              <a:rPr lang="en-US" altLang="ko-KR" dirty="0"/>
              <a:t>51</a:t>
            </a:r>
            <a:r>
              <a:rPr lang="ko-KR" altLang="en-US" dirty="0"/>
              <a:t>장 중 </a:t>
            </a:r>
            <a:r>
              <a:rPr lang="en-US" altLang="ko-KR" b="1" dirty="0"/>
              <a:t>44</a:t>
            </a:r>
            <a:r>
              <a:rPr lang="ko-KR" altLang="en-US" b="1" dirty="0"/>
              <a:t>장을 정확히 분류</a:t>
            </a:r>
            <a:endParaRPr lang="en-US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b="1" dirty="0">
                <a:solidFill>
                  <a:srgbClr val="FF0000"/>
                </a:solidFill>
              </a:rPr>
              <a:t>Macro F1 = 86.2%</a:t>
            </a:r>
            <a:br>
              <a:rPr lang="en" altLang="ko-KR" dirty="0"/>
            </a:br>
            <a:r>
              <a:rPr lang="ko-KR" altLang="en-US" dirty="0"/>
              <a:t>각 종의 </a:t>
            </a:r>
            <a:r>
              <a:rPr lang="en" altLang="ko-KR" dirty="0"/>
              <a:t>Precision</a:t>
            </a:r>
            <a:r>
              <a:rPr lang="ko-KR" altLang="en-US" dirty="0"/>
              <a:t>과 </a:t>
            </a:r>
            <a:r>
              <a:rPr lang="en" altLang="ko-KR" dirty="0"/>
              <a:t>Recall</a:t>
            </a:r>
            <a:r>
              <a:rPr lang="ko-KR" altLang="en-US" dirty="0"/>
              <a:t>을 함께 고려한 </a:t>
            </a:r>
            <a:r>
              <a:rPr lang="en" altLang="ko-KR" dirty="0"/>
              <a:t>F1-score</a:t>
            </a:r>
            <a:r>
              <a:rPr lang="ko-KR" altLang="en-US" dirty="0"/>
              <a:t>의 평균</a:t>
            </a:r>
            <a:endParaRPr lang="en-US" altLang="ko-KR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A570BC8-3834-EC46-A4AE-777C77CDE005}"/>
              </a:ext>
            </a:extLst>
          </p:cNvPr>
          <p:cNvSpPr/>
          <p:nvPr/>
        </p:nvSpPr>
        <p:spPr>
          <a:xfrm>
            <a:off x="5617090" y="1514810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400" dirty="0" err="1"/>
              <a:t>independent_test_metrics.csv</a:t>
            </a:r>
            <a:r>
              <a:rPr lang="en" altLang="ko-KR" sz="1400" dirty="0"/>
              <a:t> → </a:t>
            </a:r>
            <a:r>
              <a:rPr lang="ko-KR" altLang="en-US" sz="1400" b="1" dirty="0"/>
              <a:t>최종 성능 지표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400" dirty="0" err="1"/>
              <a:t>independent_test_predictions.csv</a:t>
            </a:r>
            <a:r>
              <a:rPr lang="en" altLang="ko-KR" sz="1400" dirty="0"/>
              <a:t> → </a:t>
            </a:r>
            <a:r>
              <a:rPr lang="ko-KR" altLang="en-US" sz="1400" b="1" dirty="0" err="1"/>
              <a:t>이미지별</a:t>
            </a:r>
            <a:r>
              <a:rPr lang="ko-KR" altLang="en-US" sz="1400" b="1" dirty="0"/>
              <a:t> 실제 종 </a:t>
            </a:r>
            <a:r>
              <a:rPr lang="en-US" altLang="ko-KR" sz="1400" b="1" dirty="0"/>
              <a:t>/ </a:t>
            </a:r>
            <a:r>
              <a:rPr lang="ko-KR" altLang="en-US" sz="1400" b="1" dirty="0"/>
              <a:t>예측 종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400" dirty="0" err="1"/>
              <a:t>independent_test_confusion_matrix.csv</a:t>
            </a:r>
            <a:r>
              <a:rPr lang="en" altLang="ko-KR" sz="1400" dirty="0"/>
              <a:t> → </a:t>
            </a:r>
            <a:r>
              <a:rPr lang="ko-KR" altLang="en-US" sz="1400" b="1" dirty="0"/>
              <a:t>종별 분류 결과 </a:t>
            </a:r>
            <a:r>
              <a:rPr lang="ko-KR" altLang="en-US" sz="1400" b="1" dirty="0" err="1"/>
              <a:t>원자료</a:t>
            </a:r>
            <a:endParaRPr lang="ko-KR" altLang="en-US" sz="1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60D102E-A4E4-414C-BB4E-BAF34C383B47}"/>
              </a:ext>
            </a:extLst>
          </p:cNvPr>
          <p:cNvSpPr/>
          <p:nvPr/>
        </p:nvSpPr>
        <p:spPr>
          <a:xfrm>
            <a:off x="6520635" y="4401760"/>
            <a:ext cx="55605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b="1" dirty="0"/>
              <a:t>Macro Precision = 88.5%</a:t>
            </a:r>
            <a:br>
              <a:rPr lang="en" altLang="ko-KR" sz="1600" dirty="0"/>
            </a:br>
            <a:r>
              <a:rPr lang="ko-KR" altLang="en-US" sz="1600" dirty="0"/>
              <a:t>각 종별 </a:t>
            </a:r>
            <a:r>
              <a:rPr lang="en" altLang="ko-KR" sz="1600" dirty="0"/>
              <a:t>Precision</a:t>
            </a:r>
            <a:r>
              <a:rPr lang="ko-KR" altLang="en-US" sz="1600" dirty="0"/>
              <a:t>을 동일한 비중으로 평균한 값</a:t>
            </a:r>
            <a:endParaRPr lang="en-US" altLang="ko-KR" sz="1600" dirty="0"/>
          </a:p>
          <a:p>
            <a:r>
              <a:rPr lang="en" altLang="ko-KR" sz="1600" dirty="0"/>
              <a:t>     AI</a:t>
            </a:r>
            <a:r>
              <a:rPr lang="ko-KR" altLang="en-US" sz="1600" dirty="0"/>
              <a:t>가 특정 종이라고 예측했을 때 얼마나 </a:t>
            </a:r>
            <a:r>
              <a:rPr lang="ko-KR" altLang="en-US" sz="1600" dirty="0" err="1"/>
              <a:t>정확했는가</a:t>
            </a:r>
            <a:endParaRPr lang="ko-KR" alt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b="1" dirty="0"/>
              <a:t>Macro Recall = 86.2%</a:t>
            </a:r>
            <a:br>
              <a:rPr lang="en" altLang="ko-KR" sz="1600" dirty="0"/>
            </a:br>
            <a:r>
              <a:rPr lang="ko-KR" altLang="en-US" sz="1600" dirty="0"/>
              <a:t>각 종별 </a:t>
            </a:r>
            <a:r>
              <a:rPr lang="en" altLang="ko-KR" sz="1600" dirty="0"/>
              <a:t>Recall</a:t>
            </a:r>
            <a:r>
              <a:rPr lang="ko-KR" altLang="en-US" sz="1600" dirty="0"/>
              <a:t>을 동일한 비중으로 평균한 값</a:t>
            </a:r>
            <a:br>
              <a:rPr lang="ko-KR" altLang="en-US" sz="1600" dirty="0"/>
            </a:br>
            <a:r>
              <a:rPr lang="ko-KR" altLang="en-US" sz="1600" dirty="0"/>
              <a:t>실제 각 종의 표본을 얼마나 잘 찾아냈는가</a:t>
            </a:r>
            <a:endParaRPr lang="en-US" altLang="ko-K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600" b="1" dirty="0"/>
              <a:t>Test loss = 0.432</a:t>
            </a:r>
            <a:br>
              <a:rPr lang="en" altLang="ko-KR" sz="1600" dirty="0"/>
            </a:br>
            <a:r>
              <a:rPr lang="ko-KR" altLang="en-US" sz="1600" dirty="0"/>
              <a:t>예측이 정답에서 얼마나 </a:t>
            </a:r>
            <a:r>
              <a:rPr lang="ko-KR" altLang="en-US" sz="1600" dirty="0" err="1"/>
              <a:t>벗어났는지를</a:t>
            </a:r>
            <a:r>
              <a:rPr lang="ko-KR" altLang="en-US" sz="1600" dirty="0"/>
              <a:t> 나타내는 값</a:t>
            </a:r>
            <a:endParaRPr lang="en-US" altLang="ko-KR" sz="1600" dirty="0"/>
          </a:p>
          <a:p>
            <a:r>
              <a:rPr lang="ko-KR" altLang="en-US" sz="1600" dirty="0"/>
              <a:t>    낮을수록 좋음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21566403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id="{36F6B82D-5C17-574A-A00B-BD3DF69F5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237" y="875554"/>
            <a:ext cx="6248400" cy="533400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C236E7F5-105D-1844-B63F-85557634E662}"/>
              </a:ext>
            </a:extLst>
          </p:cNvPr>
          <p:cNvSpPr/>
          <p:nvPr/>
        </p:nvSpPr>
        <p:spPr>
          <a:xfrm>
            <a:off x="180066" y="154771"/>
            <a:ext cx="89219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5. </a:t>
            </a:r>
            <a:r>
              <a:rPr lang="en" altLang="ko-KR" sz="2000" b="1" dirty="0"/>
              <a:t>AI</a:t>
            </a:r>
            <a:r>
              <a:rPr lang="ko-KR" altLang="en-US" sz="2000" b="1" dirty="0"/>
              <a:t>는 어떤 종을 어떤 종으로 헷갈렸을까</a:t>
            </a:r>
            <a:r>
              <a:rPr lang="en-US" altLang="ko-KR" sz="2000" b="1" dirty="0"/>
              <a:t>? — </a:t>
            </a:r>
            <a:r>
              <a:rPr lang="ko-KR" altLang="en-US" sz="2000" b="1" dirty="0" err="1"/>
              <a:t>혼동행렬</a:t>
            </a:r>
            <a:r>
              <a:rPr lang="en-US" altLang="ko-KR" sz="2000" b="1" dirty="0"/>
              <a:t>(Confusion matrix)</a:t>
            </a:r>
            <a:endParaRPr lang="ko-KR" altLang="en-US" sz="2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E20F2-1BE5-1A48-B1FD-CC175B225463}"/>
              </a:ext>
            </a:extLst>
          </p:cNvPr>
          <p:cNvSpPr txBox="1"/>
          <p:nvPr/>
        </p:nvSpPr>
        <p:spPr>
          <a:xfrm>
            <a:off x="0" y="2859385"/>
            <a:ext cx="112917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ko-KR" altLang="en-US" b="1" dirty="0"/>
              <a:t>실제 종</a:t>
            </a:r>
            <a:r>
              <a:rPr kumimoji="1" lang="en-US" altLang="ko-KR" b="1" dirty="0"/>
              <a:t>(True</a:t>
            </a:r>
          </a:p>
          <a:p>
            <a:pPr algn="ctr"/>
            <a:r>
              <a:rPr kumimoji="1" lang="en-US" altLang="ko-KR" b="1" dirty="0"/>
              <a:t> label)</a:t>
            </a:r>
            <a:endParaRPr kumimoji="1" lang="ko-KR" altLang="en-US" b="1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392F24AA-99B3-6048-BDF0-914D45783BD7}"/>
              </a:ext>
            </a:extLst>
          </p:cNvPr>
          <p:cNvGrpSpPr/>
          <p:nvPr/>
        </p:nvGrpSpPr>
        <p:grpSpPr>
          <a:xfrm>
            <a:off x="990876" y="1344594"/>
            <a:ext cx="5496073" cy="4979767"/>
            <a:chOff x="859618" y="1716504"/>
            <a:chExt cx="5496073" cy="497976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E774BF-101E-EE4B-A898-AC5E1A6398EE}"/>
                </a:ext>
              </a:extLst>
            </p:cNvPr>
            <p:cNvSpPr txBox="1"/>
            <p:nvPr/>
          </p:nvSpPr>
          <p:spPr>
            <a:xfrm>
              <a:off x="859618" y="1716504"/>
              <a:ext cx="136221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ko-KR" altLang="en-US" dirty="0" err="1"/>
                <a:t>졸방제비꽃</a:t>
              </a:r>
              <a:endParaRPr kumimoji="1" lang="ko-KR" alt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D3BFBB-7C31-734A-9952-31D41CC54549}"/>
                </a:ext>
              </a:extLst>
            </p:cNvPr>
            <p:cNvSpPr txBox="1"/>
            <p:nvPr/>
          </p:nvSpPr>
          <p:spPr>
            <a:xfrm>
              <a:off x="859618" y="2568581"/>
              <a:ext cx="136221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ko-KR" altLang="en-US" dirty="0" err="1"/>
                <a:t>태백제비꽃</a:t>
              </a:r>
              <a:endParaRPr kumimoji="1"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2BCF72-50C7-9140-9D73-910B0CAE3621}"/>
                </a:ext>
              </a:extLst>
            </p:cNvPr>
            <p:cNvSpPr txBox="1"/>
            <p:nvPr/>
          </p:nvSpPr>
          <p:spPr>
            <a:xfrm>
              <a:off x="859618" y="3268133"/>
              <a:ext cx="136221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ko-KR" altLang="en-US" dirty="0" err="1"/>
                <a:t>콩제비꽃</a:t>
              </a:r>
              <a:endParaRPr kumimoji="1" lang="en-US" altLang="ko-KR" dirty="0"/>
            </a:p>
            <a:p>
              <a:endParaRPr kumimoji="1" lang="en-US" altLang="ko-KR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B0A3FA7-E5D3-C040-BCD9-BEFADF9FEA4C}"/>
                </a:ext>
              </a:extLst>
            </p:cNvPr>
            <p:cNvSpPr txBox="1"/>
            <p:nvPr/>
          </p:nvSpPr>
          <p:spPr>
            <a:xfrm>
              <a:off x="1060143" y="4232675"/>
              <a:ext cx="1161687" cy="3827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ko-KR" altLang="en-US" dirty="0" err="1"/>
                <a:t>왜제비꽃</a:t>
              </a:r>
              <a:endParaRPr kumimoji="1"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1FFDDC-DDCC-0A48-96CE-7671887D7C77}"/>
                </a:ext>
              </a:extLst>
            </p:cNvPr>
            <p:cNvSpPr txBox="1"/>
            <p:nvPr/>
          </p:nvSpPr>
          <p:spPr>
            <a:xfrm>
              <a:off x="859618" y="5031968"/>
              <a:ext cx="136221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ko-KR" altLang="en-US" dirty="0" err="1"/>
                <a:t>고깔제비꽃</a:t>
              </a:r>
              <a:endParaRPr kumimoji="1" lang="ko-KR" alt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9C10D8-EA48-EC4F-9413-94888294C282}"/>
                </a:ext>
              </a:extLst>
            </p:cNvPr>
            <p:cNvSpPr txBox="1"/>
            <p:nvPr/>
          </p:nvSpPr>
          <p:spPr>
            <a:xfrm rot="18994400">
              <a:off x="1634016" y="6087855"/>
              <a:ext cx="136221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ko-KR" altLang="en-US" dirty="0" err="1"/>
                <a:t>졸방제비꽃</a:t>
              </a:r>
              <a:endParaRPr kumimoji="1"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8C8AF4-D19F-1C43-B297-0307A27AF008}"/>
                </a:ext>
              </a:extLst>
            </p:cNvPr>
            <p:cNvSpPr txBox="1"/>
            <p:nvPr/>
          </p:nvSpPr>
          <p:spPr>
            <a:xfrm rot="18994400">
              <a:off x="2455778" y="6087857"/>
              <a:ext cx="136221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ko-KR" altLang="en-US" dirty="0" err="1"/>
                <a:t>태백제비꽃</a:t>
              </a:r>
              <a:endParaRPr kumimoji="1" lang="ko-KR" alt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9269C0-8576-1644-9A2F-8307D7D7248B}"/>
                </a:ext>
              </a:extLst>
            </p:cNvPr>
            <p:cNvSpPr txBox="1"/>
            <p:nvPr/>
          </p:nvSpPr>
          <p:spPr>
            <a:xfrm rot="18994400">
              <a:off x="3407982" y="6049940"/>
              <a:ext cx="136221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ko-KR" altLang="en-US" dirty="0" err="1"/>
                <a:t>콩제비꽃</a:t>
              </a:r>
              <a:endParaRPr kumimoji="1" lang="en-US" altLang="ko-KR" dirty="0"/>
            </a:p>
            <a:p>
              <a:pPr algn="r"/>
              <a:endParaRPr kumimoji="1" lang="en-US" altLang="ko-KR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FCFE9C-B865-B342-829E-3254B79F32B5}"/>
                </a:ext>
              </a:extLst>
            </p:cNvPr>
            <p:cNvSpPr txBox="1"/>
            <p:nvPr/>
          </p:nvSpPr>
          <p:spPr>
            <a:xfrm rot="18994400">
              <a:off x="4312847" y="6004354"/>
              <a:ext cx="1161687" cy="3827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ko-KR" altLang="en-US" dirty="0" err="1"/>
                <a:t>왜제비꽃</a:t>
              </a:r>
              <a:endParaRPr kumimoji="1" lang="ko-KR" alt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A62744-C5C6-6943-B144-54D72EE1BA54}"/>
                </a:ext>
              </a:extLst>
            </p:cNvPr>
            <p:cNvSpPr txBox="1"/>
            <p:nvPr/>
          </p:nvSpPr>
          <p:spPr>
            <a:xfrm rot="18994400">
              <a:off x="4993479" y="6015589"/>
              <a:ext cx="136221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ko-KR" altLang="en-US" dirty="0" err="1"/>
                <a:t>고깔제비꽃</a:t>
              </a:r>
              <a:endParaRPr kumimoji="1" lang="ko-KR" altLang="en-US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57BE5D1-6FD0-7249-B613-D5AE709183D2}"/>
              </a:ext>
            </a:extLst>
          </p:cNvPr>
          <p:cNvSpPr txBox="1"/>
          <p:nvPr/>
        </p:nvSpPr>
        <p:spPr>
          <a:xfrm>
            <a:off x="1953491" y="6472444"/>
            <a:ext cx="39623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ko-KR" b="1" dirty="0"/>
              <a:t>AI</a:t>
            </a:r>
            <a:r>
              <a:rPr kumimoji="1" lang="ko-KR" altLang="en-US" b="1" dirty="0"/>
              <a:t>가 예측한 종</a:t>
            </a:r>
            <a:r>
              <a:rPr kumimoji="1" lang="en-US" altLang="ko-KR" b="1" dirty="0"/>
              <a:t>(Predicted label)</a:t>
            </a:r>
            <a:endParaRPr kumimoji="1" lang="ko-KR" altLang="en-US" b="1" dirty="0"/>
          </a:p>
        </p:txBody>
      </p:sp>
      <p:sp>
        <p:nvSpPr>
          <p:cNvPr id="20" name="Text 69">
            <a:extLst>
              <a:ext uri="{FF2B5EF4-FFF2-40B4-BE49-F238E27FC236}">
                <a16:creationId xmlns:a16="http://schemas.microsoft.com/office/drawing/2014/main" id="{51F87BC9-1995-7149-BE04-78028C588C48}"/>
              </a:ext>
            </a:extLst>
          </p:cNvPr>
          <p:cNvSpPr/>
          <p:nvPr/>
        </p:nvSpPr>
        <p:spPr>
          <a:xfrm>
            <a:off x="6981916" y="5808190"/>
            <a:ext cx="3289489" cy="817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1600" dirty="0" err="1">
                <a:solidFill>
                  <a:srgbClr val="FF0000"/>
                </a:solidFill>
                <a:latin typeface="+mn-ea"/>
                <a:cs typeface="Noto Sans CJK KR" pitchFamily="34" charset="-120"/>
              </a:rPr>
              <a:t>태백제비꽃</a:t>
            </a:r>
            <a:r>
              <a:rPr lang="ko-KR" altLang="en-US" sz="1600" dirty="0">
                <a:solidFill>
                  <a:srgbClr val="FF0000"/>
                </a:solidFill>
                <a:latin typeface="+mn-ea"/>
                <a:cs typeface="Noto Sans CJK KR" pitchFamily="34" charset="-120"/>
              </a:rPr>
              <a:t> 전체 </a:t>
            </a:r>
            <a:r>
              <a:rPr lang="en-US" altLang="ko-KR" sz="1600" dirty="0">
                <a:solidFill>
                  <a:srgbClr val="FF0000"/>
                </a:solidFill>
                <a:latin typeface="+mn-ea"/>
                <a:cs typeface="Noto Sans CJK KR" pitchFamily="34" charset="-120"/>
              </a:rPr>
              <a:t>10</a:t>
            </a:r>
            <a:r>
              <a:rPr lang="ko-KR" altLang="en-US" sz="1600" dirty="0">
                <a:solidFill>
                  <a:srgbClr val="FF0000"/>
                </a:solidFill>
                <a:latin typeface="+mn-ea"/>
                <a:cs typeface="Noto Sans CJK KR" pitchFamily="34" charset="-120"/>
              </a:rPr>
              <a:t>장 중에</a:t>
            </a:r>
            <a:endParaRPr lang="en-US" altLang="ko-KR" sz="1600" dirty="0">
              <a:solidFill>
                <a:srgbClr val="FF0000"/>
              </a:solidFill>
              <a:latin typeface="+mn-ea"/>
              <a:cs typeface="Noto Sans CJK KR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600" dirty="0">
                <a:solidFill>
                  <a:srgbClr val="FF0000"/>
                </a:solidFill>
                <a:latin typeface="+mn-ea"/>
                <a:cs typeface="Noto Sans CJK KR" pitchFamily="34" charset="-120"/>
              </a:rPr>
              <a:t>3</a:t>
            </a:r>
            <a:r>
              <a:rPr lang="ko-KR" altLang="en-US" sz="1600" dirty="0">
                <a:solidFill>
                  <a:srgbClr val="FF0000"/>
                </a:solidFill>
                <a:latin typeface="+mn-ea"/>
                <a:cs typeface="Noto Sans CJK KR" pitchFamily="34" charset="-120"/>
              </a:rPr>
              <a:t>장을 콩제비꽃으로 헷갈림</a:t>
            </a:r>
            <a:r>
              <a:rPr lang="en-US" altLang="ko-KR" sz="1600" dirty="0">
                <a:solidFill>
                  <a:srgbClr val="FF0000"/>
                </a:solidFill>
                <a:latin typeface="+mn-ea"/>
                <a:cs typeface="Noto Sans CJK KR" pitchFamily="34" charset="-120"/>
              </a:rPr>
              <a:t>(30%)</a:t>
            </a:r>
            <a:endParaRPr lang="en-US" sz="16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5E3BEE8-7F5B-D74B-AF8E-93B712706B89}"/>
              </a:ext>
            </a:extLst>
          </p:cNvPr>
          <p:cNvSpPr/>
          <p:nvPr/>
        </p:nvSpPr>
        <p:spPr>
          <a:xfrm>
            <a:off x="1039991" y="1993696"/>
            <a:ext cx="5429018" cy="7782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D74F7F2F-0F49-2D45-BED9-D6D7C0C68AC9}"/>
              </a:ext>
            </a:extLst>
          </p:cNvPr>
          <p:cNvGrpSpPr/>
          <p:nvPr/>
        </p:nvGrpSpPr>
        <p:grpSpPr>
          <a:xfrm>
            <a:off x="7948825" y="2055810"/>
            <a:ext cx="3882190" cy="3170210"/>
            <a:chOff x="8176932" y="1489848"/>
            <a:chExt cx="3882190" cy="3170210"/>
          </a:xfrm>
        </p:grpSpPr>
        <p:sp>
          <p:nvSpPr>
            <p:cNvPr id="17" name="Shape 66">
              <a:extLst>
                <a:ext uri="{FF2B5EF4-FFF2-40B4-BE49-F238E27FC236}">
                  <a16:creationId xmlns:a16="http://schemas.microsoft.com/office/drawing/2014/main" id="{49776B35-F6F2-5044-BDA2-5470F10B292C}"/>
                </a:ext>
              </a:extLst>
            </p:cNvPr>
            <p:cNvSpPr/>
            <p:nvPr/>
          </p:nvSpPr>
          <p:spPr>
            <a:xfrm>
              <a:off x="8176932" y="1489848"/>
              <a:ext cx="3882190" cy="3170210"/>
            </a:xfrm>
            <a:prstGeom prst="roundRect">
              <a:avLst>
                <a:gd name="adj" fmla="val 1402"/>
              </a:avLst>
            </a:prstGeom>
            <a:solidFill>
              <a:srgbClr val="FFFFFF"/>
            </a:solidFill>
            <a:ln w="12700">
              <a:solidFill>
                <a:srgbClr val="D0D8D3"/>
              </a:solidFill>
              <a:prstDash val="solid"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Text 67">
              <a:extLst>
                <a:ext uri="{FF2B5EF4-FFF2-40B4-BE49-F238E27FC236}">
                  <a16:creationId xmlns:a16="http://schemas.microsoft.com/office/drawing/2014/main" id="{99910D97-0771-074B-A486-D1631F44993F}"/>
                </a:ext>
              </a:extLst>
            </p:cNvPr>
            <p:cNvSpPr/>
            <p:nvPr/>
          </p:nvSpPr>
          <p:spPr>
            <a:xfrm>
              <a:off x="8495293" y="1615336"/>
              <a:ext cx="3408029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2F5D50"/>
                  </a:solidFill>
                  <a:latin typeface="+mn-ea"/>
                  <a:cs typeface="Noto Sans CJK KR" pitchFamily="34" charset="-120"/>
                </a:rPr>
                <a:t>읽는 순서</a:t>
              </a:r>
              <a:endParaRPr lang="en-US" sz="1700" dirty="0">
                <a:latin typeface="+mn-ea"/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DB91889A-3EBE-424C-84F6-DF6907D59600}"/>
                </a:ext>
              </a:extLst>
            </p:cNvPr>
            <p:cNvSpPr/>
            <p:nvPr/>
          </p:nvSpPr>
          <p:spPr>
            <a:xfrm>
              <a:off x="8358080" y="1970023"/>
              <a:ext cx="3701042" cy="2260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03200" indent="-203200">
                <a:lnSpc>
                  <a:spcPct val="150000"/>
                </a:lnSpc>
                <a:buSzPct val="100000"/>
                <a:buChar char="•"/>
              </a:pPr>
              <a:r>
                <a:rPr lang="ko-KR" altLang="en-US" sz="1600" b="1" dirty="0"/>
                <a:t>대각선</a:t>
              </a:r>
              <a:r>
                <a:rPr lang="ko-KR" altLang="en-US" sz="1600" dirty="0"/>
                <a:t> </a:t>
              </a:r>
              <a:r>
                <a:rPr lang="en-US" altLang="ko-KR" sz="1600" dirty="0"/>
                <a:t>: </a:t>
              </a:r>
              <a:r>
                <a:rPr lang="ko-KR" altLang="en-US" sz="1600" dirty="0"/>
                <a:t>정확하게 분류한 이미지</a:t>
              </a:r>
              <a:endParaRPr lang="en-US" altLang="ko-KR" sz="1600" dirty="0"/>
            </a:p>
            <a:p>
              <a:pPr marL="203200" indent="-203200">
                <a:lnSpc>
                  <a:spcPct val="150000"/>
                </a:lnSpc>
                <a:buSzPct val="100000"/>
                <a:buChar char="•"/>
              </a:pPr>
              <a:r>
                <a:rPr lang="ko-KR" altLang="en-US" sz="1600" b="1" dirty="0"/>
                <a:t>대각선 밖</a:t>
              </a:r>
              <a:r>
                <a:rPr lang="ko-KR" altLang="en-US" sz="1600" dirty="0"/>
                <a:t> </a:t>
              </a:r>
              <a:r>
                <a:rPr lang="en-US" altLang="ko-KR" sz="1600" dirty="0"/>
                <a:t>: </a:t>
              </a:r>
              <a:r>
                <a:rPr lang="ko-KR" altLang="en-US" sz="1600" dirty="0"/>
                <a:t>다른 종으로 </a:t>
              </a:r>
              <a:r>
                <a:rPr lang="ko-KR" altLang="en-US" sz="1600" dirty="0" err="1"/>
                <a:t>오분류한</a:t>
              </a:r>
              <a:r>
                <a:rPr lang="ko-KR" altLang="en-US" sz="1600" dirty="0"/>
                <a:t> 이미지</a:t>
              </a:r>
              <a:endParaRPr lang="en-US" altLang="ko-KR" sz="1600" dirty="0"/>
            </a:p>
            <a:p>
              <a:pPr marL="203200" indent="-203200">
                <a:lnSpc>
                  <a:spcPct val="150000"/>
                </a:lnSpc>
                <a:buSzPct val="100000"/>
                <a:buChar char="•"/>
              </a:pPr>
              <a:r>
                <a:rPr lang="ko-KR" altLang="en-US" sz="1600" b="1" dirty="0"/>
                <a:t>큰 숫자의 </a:t>
              </a:r>
              <a:r>
                <a:rPr lang="ko-KR" altLang="en-US" sz="1600" b="1" dirty="0" err="1"/>
                <a:t>오분류</a:t>
              </a:r>
              <a:r>
                <a:rPr lang="ko-KR" altLang="en-US" sz="1600" dirty="0" err="1"/>
                <a:t>가</a:t>
              </a:r>
              <a:r>
                <a:rPr lang="ko-KR" altLang="en-US" sz="1600" dirty="0"/>
                <a:t> 어디에서 나타나는지 확인</a:t>
              </a:r>
              <a:endParaRPr lang="en-US" altLang="ko-KR" sz="1600" dirty="0"/>
            </a:p>
            <a:p>
              <a:pPr marL="203200" indent="-203200">
                <a:lnSpc>
                  <a:spcPct val="150000"/>
                </a:lnSpc>
                <a:buSzPct val="100000"/>
                <a:buChar char="•"/>
              </a:pPr>
              <a:r>
                <a:rPr lang="ko-KR" altLang="en-US" sz="1600" dirty="0"/>
                <a:t>실제로 형태가 유사한 종인지 비교</a:t>
              </a:r>
              <a:endParaRPr lang="en-US" altLang="ko-KR" sz="1600" dirty="0">
                <a:latin typeface="+mn-ea"/>
              </a:endParaRPr>
            </a:p>
          </p:txBody>
        </p:sp>
      </p:grpSp>
      <p:pic>
        <p:nvPicPr>
          <p:cNvPr id="26" name="그림 25">
            <a:extLst>
              <a:ext uri="{FF2B5EF4-FFF2-40B4-BE49-F238E27FC236}">
                <a16:creationId xmlns:a16="http://schemas.microsoft.com/office/drawing/2014/main" id="{2B60592D-3CDA-0A43-BA47-12EF2C256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703" y="615543"/>
            <a:ext cx="4110297" cy="125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157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81AADE-5E16-CE4C-B4CF-4531CFB87071}"/>
              </a:ext>
            </a:extLst>
          </p:cNvPr>
          <p:cNvSpPr/>
          <p:nvPr/>
        </p:nvSpPr>
        <p:spPr>
          <a:xfrm>
            <a:off x="203652" y="205019"/>
            <a:ext cx="65437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6. </a:t>
            </a:r>
            <a:r>
              <a:rPr lang="en" altLang="ko-KR" sz="2000" b="1" dirty="0"/>
              <a:t>AI</a:t>
            </a:r>
            <a:r>
              <a:rPr lang="ko-KR" altLang="en-US" sz="2000" b="1" dirty="0"/>
              <a:t>는 표본의 어느 영역에 주목했을까</a:t>
            </a:r>
            <a:r>
              <a:rPr lang="en-US" altLang="ko-KR" sz="2000" b="1" dirty="0"/>
              <a:t>? — </a:t>
            </a:r>
            <a:r>
              <a:rPr lang="en" altLang="ko-KR" sz="2000" b="1" dirty="0"/>
              <a:t>Grad-CAM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C85792B-20FA-F440-8E9B-3406C1063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23" y="773272"/>
            <a:ext cx="5327991" cy="384280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CF0177B-87EB-2741-9A45-6CCF4673C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784" y="0"/>
            <a:ext cx="3444073" cy="1363642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4EEC2BBD-06C9-2848-B145-CF472721D02C}"/>
              </a:ext>
            </a:extLst>
          </p:cNvPr>
          <p:cNvSpPr/>
          <p:nvPr/>
        </p:nvSpPr>
        <p:spPr>
          <a:xfrm>
            <a:off x="6703732" y="2309074"/>
            <a:ext cx="5061548" cy="20239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/>
              <a:t>식물분류학적으로 </a:t>
            </a:r>
            <a:r>
              <a:rPr lang="ko-KR" altLang="en-US" b="1" dirty="0" err="1"/>
              <a:t>해석해보기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① </a:t>
            </a:r>
            <a:r>
              <a:rPr lang="ko-KR" altLang="en-US" sz="1600" dirty="0"/>
              <a:t>식물체에 반응하는가</a:t>
            </a:r>
            <a:r>
              <a:rPr lang="en-US" altLang="ko-KR" sz="1600" dirty="0"/>
              <a:t>?</a:t>
            </a:r>
            <a:br>
              <a:rPr lang="ko-KR" altLang="en-US" sz="1600" dirty="0"/>
            </a:br>
            <a:r>
              <a:rPr lang="ko-KR" altLang="en-US" sz="1600" dirty="0"/>
              <a:t>② 실제 </a:t>
            </a:r>
            <a:r>
              <a:rPr lang="ko-KR" altLang="en-US" sz="1600" dirty="0" err="1"/>
              <a:t>분류형질이</a:t>
            </a:r>
            <a:r>
              <a:rPr lang="ko-KR" altLang="en-US" sz="1600" dirty="0"/>
              <a:t> 있는 부위인가</a:t>
            </a:r>
            <a:r>
              <a:rPr lang="en-US" altLang="ko-KR" sz="1600" dirty="0"/>
              <a:t>?</a:t>
            </a:r>
            <a:br>
              <a:rPr lang="ko-KR" altLang="en-US" sz="1600" dirty="0"/>
            </a:br>
            <a:r>
              <a:rPr lang="ko-KR" altLang="en-US" sz="1600" dirty="0"/>
              <a:t>③ 라벨</a:t>
            </a:r>
            <a:r>
              <a:rPr lang="en-US" altLang="ko-KR" sz="1600" dirty="0"/>
              <a:t>·</a:t>
            </a:r>
            <a:r>
              <a:rPr lang="ko-KR" altLang="en-US" sz="1600" dirty="0"/>
              <a:t>배경 등에 반응하지 않는가</a:t>
            </a:r>
            <a:r>
              <a:rPr lang="en-US" altLang="ko-KR" sz="1600" dirty="0"/>
              <a:t>?</a:t>
            </a:r>
            <a:br>
              <a:rPr lang="ko-KR" altLang="en-US" sz="1600" dirty="0"/>
            </a:br>
            <a:r>
              <a:rPr lang="ko-KR" altLang="en-US" sz="1600" dirty="0"/>
              <a:t>④ 정답과 오답에서 차이가 있는가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18CBA91-387A-A04C-8C36-6976C77E1D27}"/>
              </a:ext>
            </a:extLst>
          </p:cNvPr>
          <p:cNvSpPr/>
          <p:nvPr/>
        </p:nvSpPr>
        <p:spPr>
          <a:xfrm>
            <a:off x="7819784" y="1327540"/>
            <a:ext cx="41131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400" dirty="0"/>
              <a:t>correct → </a:t>
            </a:r>
            <a:r>
              <a:rPr lang="ko-KR" altLang="en-US" sz="1400" dirty="0"/>
              <a:t>맞게 분류한 표본</a:t>
            </a:r>
            <a:endParaRPr lang="en-US" altLang="ko-K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400" dirty="0"/>
              <a:t>incorrect → </a:t>
            </a:r>
            <a:r>
              <a:rPr lang="ko-KR" altLang="en-US" sz="1400" dirty="0"/>
              <a:t>잘못 분류한 표본</a:t>
            </a:r>
            <a:endParaRPr lang="en-US" altLang="ko-K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400" dirty="0" err="1"/>
              <a:t>gradcam_metadata.csv</a:t>
            </a:r>
            <a:r>
              <a:rPr lang="en" altLang="ko-KR" sz="1400" dirty="0"/>
              <a:t> → </a:t>
            </a:r>
            <a:r>
              <a:rPr lang="ko-KR" altLang="en-US" sz="1400" dirty="0"/>
              <a:t>실제 종</a:t>
            </a:r>
            <a:r>
              <a:rPr lang="en-US" altLang="ko-KR" sz="1400" dirty="0"/>
              <a:t>, </a:t>
            </a:r>
            <a:r>
              <a:rPr lang="ko-KR" altLang="en-US" sz="1400" dirty="0"/>
              <a:t>예측 종</a:t>
            </a:r>
            <a:r>
              <a:rPr lang="en-US" altLang="ko-KR" sz="1400" dirty="0"/>
              <a:t>, </a:t>
            </a:r>
            <a:r>
              <a:rPr lang="en" altLang="ko-KR" sz="1400" dirty="0"/>
              <a:t>confidence </a:t>
            </a:r>
            <a:r>
              <a:rPr lang="ko-KR" altLang="en-US" sz="1400" dirty="0"/>
              <a:t>및 </a:t>
            </a:r>
            <a:r>
              <a:rPr lang="en" altLang="ko-KR" sz="1400" dirty="0"/>
              <a:t>Grad-CAM </a:t>
            </a:r>
            <a:r>
              <a:rPr lang="ko-KR" altLang="en-US" sz="1400" dirty="0"/>
              <a:t>파일 정보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B2011D6-E4D4-554B-828E-EED5B6A346FC}"/>
              </a:ext>
            </a:extLst>
          </p:cNvPr>
          <p:cNvSpPr/>
          <p:nvPr/>
        </p:nvSpPr>
        <p:spPr>
          <a:xfrm>
            <a:off x="513523" y="5009706"/>
            <a:ext cx="5002598" cy="1198918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ko-KR" b="1" dirty="0"/>
              <a:t>Grad-CAM </a:t>
            </a:r>
            <a:r>
              <a:rPr lang="ko-KR" altLang="en-US" b="1" dirty="0"/>
              <a:t>읽는 방법</a:t>
            </a:r>
            <a:endParaRPr lang="ko-KR" alt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/>
              <a:t>빨간색</a:t>
            </a:r>
            <a:r>
              <a:rPr lang="en-US" altLang="ko-KR" sz="1600" b="1" dirty="0"/>
              <a:t>·</a:t>
            </a:r>
            <a:r>
              <a:rPr lang="ko-KR" altLang="en-US" sz="1600" b="1" dirty="0"/>
              <a:t>노란색</a:t>
            </a:r>
            <a:r>
              <a:rPr lang="en-US" altLang="ko-KR" sz="1600" dirty="0"/>
              <a:t>: </a:t>
            </a:r>
            <a:r>
              <a:rPr lang="en" altLang="ko-KR" sz="1600" dirty="0"/>
              <a:t>AI</a:t>
            </a:r>
            <a:r>
              <a:rPr lang="ko-KR" altLang="en-US" sz="1600" dirty="0"/>
              <a:t>가 더 강하게 반응한 영역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/>
              <a:t>파란색</a:t>
            </a:r>
            <a:r>
              <a:rPr lang="en-US" altLang="ko-KR" sz="1600" dirty="0"/>
              <a:t>: </a:t>
            </a:r>
            <a:r>
              <a:rPr lang="ko-KR" altLang="en-US" sz="1600" dirty="0"/>
              <a:t>상대적으로 덜 반응한 영역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0B611B0-4622-8240-8F84-2E34087EBA25}"/>
              </a:ext>
            </a:extLst>
          </p:cNvPr>
          <p:cNvSpPr/>
          <p:nvPr/>
        </p:nvSpPr>
        <p:spPr>
          <a:xfrm>
            <a:off x="6703732" y="4455708"/>
            <a:ext cx="5061548" cy="23069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err="1"/>
              <a:t>Grad</a:t>
            </a:r>
            <a:r>
              <a:rPr lang="ko-KR" altLang="en-US" b="1" dirty="0"/>
              <a:t>-CAM 결과는 어떻게 얻을까요?</a:t>
            </a:r>
            <a:endParaRPr lang="en-US" altLang="ko-KR" b="1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dirty="0"/>
              <a:t>이미지를 AI 모델에 입력 </a:t>
            </a:r>
            <a:endParaRPr lang="en-US" altLang="ko-KR" sz="16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dirty="0"/>
              <a:t>예측한 종에 대한 </a:t>
            </a:r>
            <a:r>
              <a:rPr lang="ko-KR" altLang="en-US" sz="1600" b="1" dirty="0"/>
              <a:t>마지막 </a:t>
            </a:r>
            <a:r>
              <a:rPr lang="ko-KR" altLang="en-US" sz="1600" b="1" dirty="0" err="1"/>
              <a:t>합성곱</a:t>
            </a:r>
            <a:r>
              <a:rPr lang="ko-KR" altLang="en-US" sz="1600" b="1" dirty="0"/>
              <a:t> 블록의 특징과 기울기</a:t>
            </a:r>
            <a:r>
              <a:rPr lang="en-US" altLang="ko-KR" sz="1600" b="1" dirty="0"/>
              <a:t>(</a:t>
            </a:r>
            <a:r>
              <a:rPr lang="en" altLang="ko-KR" sz="1600" b="1" dirty="0"/>
              <a:t>gradient)</a:t>
            </a:r>
            <a:r>
              <a:rPr lang="ko-KR" altLang="en-US" sz="1600" b="1" dirty="0" err="1"/>
              <a:t>를</a:t>
            </a:r>
            <a:r>
              <a:rPr lang="ko-KR" altLang="en-US" sz="1600" b="1" dirty="0"/>
              <a:t> 계산</a:t>
            </a:r>
            <a:endParaRPr lang="en-US" altLang="ko-KR" sz="1600" b="1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dirty="0"/>
              <a:t>영향이 큰 영역을 </a:t>
            </a:r>
            <a:r>
              <a:rPr lang="ko-KR" altLang="en-US" sz="1600" b="1" dirty="0" err="1"/>
              <a:t>Heatmap</a:t>
            </a:r>
            <a:r>
              <a:rPr lang="ko-KR" altLang="en-US" sz="1600" dirty="0" err="1"/>
              <a:t>으로</a:t>
            </a:r>
            <a:r>
              <a:rPr lang="ko-KR" altLang="en-US" sz="1600" dirty="0"/>
              <a:t> 만들어 원본 이미지에 겹쳐 표시</a:t>
            </a:r>
          </a:p>
        </p:txBody>
      </p:sp>
    </p:spTree>
    <p:extLst>
      <p:ext uri="{BB962C8B-B14F-4D97-AF65-F5344CB8AC3E}">
        <p14:creationId xmlns:p14="http://schemas.microsoft.com/office/powerpoint/2010/main" val="374292305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32BC41D-EF1D-314D-969A-7A43ECE8DF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43"/>
          <a:stretch/>
        </p:blipFill>
        <p:spPr>
          <a:xfrm>
            <a:off x="211411" y="1259938"/>
            <a:ext cx="5866094" cy="453115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7E03B9A3-C3DF-A34C-8E7B-5EABA0CD0414}"/>
              </a:ext>
            </a:extLst>
          </p:cNvPr>
          <p:cNvSpPr/>
          <p:nvPr/>
        </p:nvSpPr>
        <p:spPr>
          <a:xfrm>
            <a:off x="301344" y="301821"/>
            <a:ext cx="47916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/>
              <a:t>7. </a:t>
            </a:r>
            <a:r>
              <a:rPr lang="ko-KR" altLang="en-US" sz="2000" b="1" dirty="0"/>
              <a:t>학습한 </a:t>
            </a:r>
            <a:r>
              <a:rPr lang="en" altLang="ko-KR" sz="2000" b="1" dirty="0"/>
              <a:t>AI </a:t>
            </a:r>
            <a:r>
              <a:rPr lang="ko-KR" altLang="en-US" sz="2000" b="1" dirty="0"/>
              <a:t>분류 모델 직접 사용해보기</a:t>
            </a:r>
            <a:endParaRPr lang="ko-KR" alt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C35F81-75D6-3441-850C-02AC2171F72C}"/>
              </a:ext>
            </a:extLst>
          </p:cNvPr>
          <p:cNvSpPr txBox="1"/>
          <p:nvPr/>
        </p:nvSpPr>
        <p:spPr>
          <a:xfrm>
            <a:off x="6502718" y="701931"/>
            <a:ext cx="4634467" cy="1682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>
                <a:solidFill>
                  <a:srgbClr val="FF0000"/>
                </a:solidFill>
              </a:rPr>
              <a:t>학습에 사용하지 않은 표본 이미지로 테스트해보세요</a:t>
            </a:r>
            <a:r>
              <a:rPr lang="en-US" altLang="ko-KR" sz="2400" b="1" dirty="0">
                <a:solidFill>
                  <a:srgbClr val="FF0000"/>
                </a:solidFill>
              </a:rPr>
              <a:t>!</a:t>
            </a:r>
            <a:endParaRPr lang="ko-KR" altLang="en-US" sz="24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en-US" altLang="ko-KR" sz="2400" dirty="0"/>
              <a:t>-</a:t>
            </a:r>
            <a:r>
              <a:rPr kumimoji="1" lang="ko-KR" altLang="en-US" sz="2400" dirty="0"/>
              <a:t>예시 데이터</a:t>
            </a:r>
            <a:r>
              <a:rPr kumimoji="1" lang="en-US" altLang="ko-KR" sz="2400" dirty="0"/>
              <a:t>: </a:t>
            </a:r>
            <a:r>
              <a:rPr kumimoji="1" lang="en-US" altLang="ko-KR" sz="2400" dirty="0" err="1"/>
              <a:t>Viola_predict.zip</a:t>
            </a:r>
            <a:endParaRPr kumimoji="1" lang="ko-KR" altLang="en-US" sz="24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49A3482-7B37-D943-93F6-56E1BB61CAC2}"/>
              </a:ext>
            </a:extLst>
          </p:cNvPr>
          <p:cNvSpPr/>
          <p:nvPr/>
        </p:nvSpPr>
        <p:spPr>
          <a:xfrm>
            <a:off x="6380798" y="3525513"/>
            <a:ext cx="5811202" cy="2531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/>
              <a:t>① 표본 이미지 업로드</a:t>
            </a:r>
            <a:br>
              <a:rPr lang="ko-KR" altLang="en-US" dirty="0"/>
            </a:br>
            <a:r>
              <a:rPr lang="ko-KR" altLang="en-US" dirty="0"/>
              <a:t>→ 본인의 </a:t>
            </a:r>
            <a:r>
              <a:rPr lang="en" altLang="ko-KR" dirty="0"/>
              <a:t>Test </a:t>
            </a:r>
            <a:r>
              <a:rPr lang="ko-KR" altLang="en-US" dirty="0"/>
              <a:t>이미지 </a:t>
            </a:r>
            <a:r>
              <a:rPr lang="en-US" altLang="ko-KR" dirty="0"/>
              <a:t>1</a:t>
            </a:r>
            <a:r>
              <a:rPr lang="ko-KR" altLang="en-US" dirty="0"/>
              <a:t>장을 선택</a:t>
            </a:r>
          </a:p>
          <a:p>
            <a:pPr>
              <a:lnSpc>
                <a:spcPct val="150000"/>
              </a:lnSpc>
            </a:pPr>
            <a:r>
              <a:rPr lang="ko-KR" altLang="en-US" b="1" dirty="0"/>
              <a:t>② </a:t>
            </a:r>
            <a:r>
              <a:rPr lang="en-US" altLang="ko-KR" b="1" dirty="0"/>
              <a:t>“</a:t>
            </a:r>
            <a:r>
              <a:rPr lang="ko-KR" altLang="en-US" b="1" dirty="0"/>
              <a:t>동정하기</a:t>
            </a:r>
            <a:r>
              <a:rPr lang="en-US" altLang="ko-KR" b="1" dirty="0"/>
              <a:t>”</a:t>
            </a:r>
            <a:r>
              <a:rPr lang="ko-KR" altLang="en-US" b="1" dirty="0"/>
              <a:t> 클릭</a:t>
            </a:r>
            <a:br>
              <a:rPr lang="ko-KR" altLang="en-US" dirty="0"/>
            </a:br>
            <a:r>
              <a:rPr lang="ko-KR" altLang="en-US" dirty="0"/>
              <a:t>→ 학습한 </a:t>
            </a:r>
            <a:r>
              <a:rPr lang="en" altLang="ko-KR" dirty="0"/>
              <a:t>ResNet-18 </a:t>
            </a:r>
            <a:r>
              <a:rPr lang="ko-KR" altLang="en-US" dirty="0"/>
              <a:t>모델로 종 예측</a:t>
            </a:r>
          </a:p>
          <a:p>
            <a:pPr>
              <a:lnSpc>
                <a:spcPct val="150000"/>
              </a:lnSpc>
            </a:pPr>
            <a:r>
              <a:rPr lang="ko-KR" altLang="en-US" b="1" dirty="0"/>
              <a:t>③ 결과 확인</a:t>
            </a:r>
            <a:br>
              <a:rPr lang="ko-KR" altLang="en-US" dirty="0"/>
            </a:br>
            <a:r>
              <a:rPr lang="ko-KR" altLang="en-US" dirty="0"/>
              <a:t>→ </a:t>
            </a:r>
            <a:r>
              <a:rPr lang="ko-KR" altLang="en-US" dirty="0">
                <a:solidFill>
                  <a:srgbClr val="FF0000"/>
                </a:solidFill>
              </a:rPr>
              <a:t>가장 높은 </a:t>
            </a:r>
            <a:r>
              <a:rPr lang="ko-KR" altLang="en-US" dirty="0" err="1">
                <a:solidFill>
                  <a:srgbClr val="FF0000"/>
                </a:solidFill>
              </a:rPr>
              <a:t>예측값의</a:t>
            </a:r>
            <a:r>
              <a:rPr lang="ko-KR" altLang="en-US" dirty="0">
                <a:solidFill>
                  <a:srgbClr val="FF0000"/>
                </a:solidFill>
              </a:rPr>
              <a:t> 종</a:t>
            </a:r>
            <a:r>
              <a:rPr lang="ko-KR" altLang="en-US" dirty="0"/>
              <a:t>과 각 종의 </a:t>
            </a:r>
            <a:r>
              <a:rPr lang="ko-KR" altLang="en-US" dirty="0">
                <a:solidFill>
                  <a:srgbClr val="FF0000"/>
                </a:solidFill>
              </a:rPr>
              <a:t>예측 확률</a:t>
            </a:r>
            <a:r>
              <a:rPr lang="ko-KR" altLang="en-US" dirty="0"/>
              <a:t> 확인</a:t>
            </a:r>
          </a:p>
        </p:txBody>
      </p:sp>
    </p:spTree>
    <p:extLst>
      <p:ext uri="{BB962C8B-B14F-4D97-AF65-F5344CB8AC3E}">
        <p14:creationId xmlns:p14="http://schemas.microsoft.com/office/powerpoint/2010/main" val="14708381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B51569-F598-1942-942D-B6B3F54438D5}"/>
              </a:ext>
            </a:extLst>
          </p:cNvPr>
          <p:cNvSpPr txBox="1"/>
          <p:nvPr/>
        </p:nvSpPr>
        <p:spPr>
          <a:xfrm>
            <a:off x="188686" y="168421"/>
            <a:ext cx="5573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000" b="1" dirty="0"/>
              <a:t>AI </a:t>
            </a:r>
            <a:r>
              <a:rPr kumimoji="1" lang="ko-KR" altLang="en-US" sz="2000" b="1" dirty="0"/>
              <a:t>분류 </a:t>
            </a:r>
            <a:r>
              <a:rPr kumimoji="1" lang="ko-KR" altLang="en-US" sz="2000" b="1" dirty="0" err="1"/>
              <a:t>웹앱</a:t>
            </a:r>
            <a:r>
              <a:rPr kumimoji="1" lang="ko-KR" altLang="en-US" sz="2000" b="1" dirty="0"/>
              <a:t> 실행하기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EF22857-58BC-4945-B841-A1DB09AA11C8}"/>
              </a:ext>
            </a:extLst>
          </p:cNvPr>
          <p:cNvSpPr/>
          <p:nvPr/>
        </p:nvSpPr>
        <p:spPr>
          <a:xfrm>
            <a:off x="369800" y="861012"/>
            <a:ext cx="68836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b="1" dirty="0">
                <a:latin typeface="+mn-ea"/>
              </a:rPr>
              <a:t>1) </a:t>
            </a:r>
            <a:r>
              <a:rPr lang="en" altLang="ko-KR" b="1" dirty="0">
                <a:solidFill>
                  <a:srgbClr val="FF0000"/>
                </a:solidFill>
                <a:latin typeface="+mn-ea"/>
              </a:rPr>
              <a:t>Workshop/2-AI/ </a:t>
            </a:r>
            <a:r>
              <a:rPr lang="ko-KR" altLang="en-US" b="1" dirty="0">
                <a:latin typeface="+mn-ea"/>
              </a:rPr>
              <a:t>위치에서 새 </a:t>
            </a:r>
            <a:r>
              <a:rPr lang="en-US" altLang="ko-KR" b="1" dirty="0">
                <a:latin typeface="+mn-ea"/>
              </a:rPr>
              <a:t>Terminal</a:t>
            </a:r>
            <a:r>
              <a:rPr lang="ko-KR" altLang="en-US" b="1" dirty="0">
                <a:latin typeface="+mn-ea"/>
              </a:rPr>
              <a:t>을 여세요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buAutoNum type="arabicParenR"/>
            </a:pPr>
            <a:endParaRPr lang="en-US" altLang="ko-KR" b="1" dirty="0">
              <a:latin typeface="+mn-ea"/>
            </a:endParaRPr>
          </a:p>
          <a:p>
            <a:endParaRPr lang="en-US" altLang="ko-KR" b="1" dirty="0">
              <a:latin typeface="+mn-ea"/>
            </a:endParaRPr>
          </a:p>
          <a:p>
            <a:r>
              <a:rPr lang="en-US" altLang="ko-KR" b="1" dirty="0">
                <a:latin typeface="+mn-ea"/>
              </a:rPr>
              <a:t>2) workshop </a:t>
            </a:r>
            <a:r>
              <a:rPr lang="ko-KR" altLang="en-US" b="1" dirty="0" err="1">
                <a:latin typeface="+mn-ea"/>
              </a:rPr>
              <a:t>가상환경을</a:t>
            </a:r>
            <a:r>
              <a:rPr lang="ko-KR" altLang="en-US" b="1" dirty="0">
                <a:latin typeface="+mn-ea"/>
              </a:rPr>
              <a:t> 활성화하세요</a:t>
            </a:r>
            <a:r>
              <a:rPr lang="en-US" altLang="ko-KR" b="1" dirty="0">
                <a:latin typeface="+mn-ea"/>
              </a:rPr>
              <a:t>.</a:t>
            </a:r>
          </a:p>
          <a:p>
            <a:endParaRPr lang="en-US" altLang="ko-KR" dirty="0">
              <a:solidFill>
                <a:srgbClr val="00B050"/>
              </a:solidFill>
              <a:latin typeface="+mn-ea"/>
            </a:endParaRPr>
          </a:p>
          <a:p>
            <a:r>
              <a:rPr lang="en-US" altLang="ko-KR" dirty="0" err="1">
                <a:solidFill>
                  <a:srgbClr val="00B050"/>
                </a:solidFill>
                <a:latin typeface="+mn-ea"/>
              </a:rPr>
              <a:t>conda</a:t>
            </a:r>
            <a:r>
              <a:rPr lang="en-US" altLang="ko-KR" dirty="0">
                <a:solidFill>
                  <a:srgbClr val="00B050"/>
                </a:solidFill>
                <a:latin typeface="+mn-ea"/>
              </a:rPr>
              <a:t> activate </a:t>
            </a:r>
            <a:r>
              <a:rPr lang="en-US" altLang="ko-KR" dirty="0">
                <a:solidFill>
                  <a:srgbClr val="FF0000"/>
                </a:solidFill>
                <a:latin typeface="+mn-ea"/>
              </a:rPr>
              <a:t>workshop</a:t>
            </a:r>
          </a:p>
          <a:p>
            <a:endParaRPr lang="en-US" altLang="ko-KR" b="1" dirty="0">
              <a:latin typeface="+mn-ea"/>
            </a:endParaRPr>
          </a:p>
          <a:p>
            <a:r>
              <a:rPr lang="en-US" altLang="ko-KR" b="1" dirty="0">
                <a:latin typeface="+mn-ea"/>
              </a:rPr>
              <a:t>3)</a:t>
            </a:r>
            <a:r>
              <a:rPr lang="ko-KR" altLang="en-US" b="1" dirty="0">
                <a:latin typeface="+mn-ea"/>
              </a:rPr>
              <a:t> </a:t>
            </a:r>
            <a:r>
              <a:rPr lang="en-US" altLang="ko-KR" b="1" dirty="0" err="1">
                <a:latin typeface="+mn-ea"/>
              </a:rPr>
              <a:t>Gradio</a:t>
            </a:r>
            <a:r>
              <a:rPr lang="en-US" altLang="ko-KR" b="1" dirty="0">
                <a:latin typeface="+mn-ea"/>
              </a:rPr>
              <a:t> </a:t>
            </a:r>
            <a:r>
              <a:rPr lang="ko-KR" altLang="en-US" b="1" dirty="0" err="1">
                <a:latin typeface="+mn-ea"/>
              </a:rPr>
              <a:t>웹앱를</a:t>
            </a:r>
            <a:r>
              <a:rPr lang="ko-KR" altLang="en-US" b="1" dirty="0">
                <a:latin typeface="+mn-ea"/>
              </a:rPr>
              <a:t> 실행하세요</a:t>
            </a:r>
            <a:r>
              <a:rPr lang="en-US" altLang="ko-KR" b="1" dirty="0">
                <a:latin typeface="+mn-ea"/>
              </a:rPr>
              <a:t>.</a:t>
            </a:r>
          </a:p>
          <a:p>
            <a:endParaRPr lang="en-US" altLang="ko-KR" dirty="0">
              <a:solidFill>
                <a:srgbClr val="00B050"/>
              </a:solidFill>
              <a:latin typeface="+mn-ea"/>
            </a:endParaRPr>
          </a:p>
          <a:p>
            <a:r>
              <a:rPr lang="en-US" altLang="ko-KR" dirty="0">
                <a:solidFill>
                  <a:srgbClr val="FF0000"/>
                </a:solidFill>
                <a:latin typeface="+mn-ea"/>
              </a:rPr>
              <a:t>python </a:t>
            </a:r>
            <a:r>
              <a:rPr lang="ko-KR" altLang="en-US" dirty="0">
                <a:solidFill>
                  <a:srgbClr val="FF0000"/>
                </a:solidFill>
                <a:latin typeface="+mn-ea"/>
              </a:rPr>
              <a:t>0</a:t>
            </a:r>
            <a:r>
              <a:rPr lang="en-US" altLang="ko-KR" dirty="0">
                <a:solidFill>
                  <a:srgbClr val="FF0000"/>
                </a:solidFill>
                <a:latin typeface="+mn-ea"/>
              </a:rPr>
              <a:t>3</a:t>
            </a:r>
            <a:r>
              <a:rPr lang="ko-KR" altLang="en-US" dirty="0">
                <a:solidFill>
                  <a:srgbClr val="FF0000"/>
                </a:solidFill>
                <a:latin typeface="+mn-ea"/>
              </a:rPr>
              <a:t>_Gradio_webapp.py</a:t>
            </a:r>
            <a:endParaRPr lang="en-US" altLang="ko-KR" dirty="0">
              <a:solidFill>
                <a:srgbClr val="FF0000"/>
              </a:solidFill>
              <a:latin typeface="+mn-ea"/>
            </a:endParaRPr>
          </a:p>
          <a:p>
            <a:endParaRPr lang="en-US" altLang="ko-KR" dirty="0">
              <a:solidFill>
                <a:srgbClr val="00B050"/>
              </a:solidFill>
              <a:latin typeface="+mn-ea"/>
            </a:endParaRPr>
          </a:p>
          <a:p>
            <a:r>
              <a:rPr lang="en-US" altLang="ko-KR" b="1" dirty="0">
                <a:latin typeface="+mn-ea"/>
              </a:rPr>
              <a:t>4)</a:t>
            </a:r>
            <a:r>
              <a:rPr lang="ko-KR" altLang="en-US" b="1" dirty="0">
                <a:latin typeface="+mn-ea"/>
              </a:rPr>
              <a:t> 출력된 </a:t>
            </a:r>
            <a:r>
              <a:rPr lang="en-US" altLang="ko-KR" b="1" dirty="0">
                <a:latin typeface="+mn-ea"/>
              </a:rPr>
              <a:t>public URL</a:t>
            </a:r>
            <a:r>
              <a:rPr lang="ko-KR" altLang="en-US" b="1" dirty="0">
                <a:latin typeface="+mn-ea"/>
              </a:rPr>
              <a:t>을 웹 브라우저 </a:t>
            </a:r>
            <a:r>
              <a:rPr lang="ko-KR" altLang="en-US" b="1" dirty="0" err="1">
                <a:latin typeface="+mn-ea"/>
              </a:rPr>
              <a:t>주소창에</a:t>
            </a:r>
            <a:r>
              <a:rPr lang="ko-KR" altLang="en-US" b="1" dirty="0">
                <a:latin typeface="+mn-ea"/>
              </a:rPr>
              <a:t> </a:t>
            </a:r>
            <a:r>
              <a:rPr lang="ko-KR" altLang="en-US" b="1" dirty="0" err="1">
                <a:latin typeface="+mn-ea"/>
              </a:rPr>
              <a:t>붙여넣으세요</a:t>
            </a:r>
            <a:r>
              <a:rPr lang="en-US" altLang="ko-KR" b="1" dirty="0">
                <a:latin typeface="+mn-ea"/>
              </a:rPr>
              <a:t>.</a:t>
            </a:r>
            <a:endParaRPr lang="ko-KR" altLang="en-US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E2E189F-3879-F848-AD3F-F09EA9B426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08" t="75774" r="68874" b="6108"/>
          <a:stretch/>
        </p:blipFill>
        <p:spPr>
          <a:xfrm>
            <a:off x="6256638" y="311136"/>
            <a:ext cx="1763182" cy="1653588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D183E91C-72F7-A242-A3E9-30446B71728F}"/>
              </a:ext>
            </a:extLst>
          </p:cNvPr>
          <p:cNvGrpSpPr/>
          <p:nvPr/>
        </p:nvGrpSpPr>
        <p:grpSpPr>
          <a:xfrm>
            <a:off x="369800" y="4473148"/>
            <a:ext cx="11291838" cy="2335426"/>
            <a:chOff x="188686" y="4292814"/>
            <a:chExt cx="11291838" cy="2335426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129A6ED7-0EA8-4A42-873D-8A3985227D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2650"/>
            <a:stretch/>
          </p:blipFill>
          <p:spPr>
            <a:xfrm>
              <a:off x="188686" y="4292814"/>
              <a:ext cx="11291838" cy="2335426"/>
            </a:xfrm>
            <a:prstGeom prst="rect">
              <a:avLst/>
            </a:prstGeom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F8E28E3-B8B2-BF41-8666-99F6DDED7E27}"/>
                </a:ext>
              </a:extLst>
            </p:cNvPr>
            <p:cNvSpPr/>
            <p:nvPr/>
          </p:nvSpPr>
          <p:spPr>
            <a:xfrm>
              <a:off x="1902940" y="5968314"/>
              <a:ext cx="3150973" cy="2718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A3A373C-E38F-974A-8DDC-486D94309C71}"/>
              </a:ext>
            </a:extLst>
          </p:cNvPr>
          <p:cNvSpPr/>
          <p:nvPr/>
        </p:nvSpPr>
        <p:spPr>
          <a:xfrm>
            <a:off x="3815725" y="3178559"/>
            <a:ext cx="4586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python : Python </a:t>
            </a:r>
            <a:r>
              <a:rPr lang="ko-KR" altLang="en-US" sz="1200" dirty="0">
                <a:solidFill>
                  <a:schemeClr val="accent2"/>
                </a:solidFill>
              </a:rPr>
              <a:t>프로그램을 실행하는 명령어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02_</a:t>
            </a:r>
            <a:r>
              <a:rPr lang="en" altLang="ko-KR" sz="1200" dirty="0" err="1">
                <a:solidFill>
                  <a:schemeClr val="accent2"/>
                </a:solidFill>
              </a:rPr>
              <a:t>Gradio_webapp.py</a:t>
            </a:r>
            <a:r>
              <a:rPr lang="en" altLang="ko-KR" sz="1200" dirty="0">
                <a:solidFill>
                  <a:schemeClr val="accent2"/>
                </a:solidFill>
              </a:rPr>
              <a:t> : </a:t>
            </a:r>
            <a:r>
              <a:rPr lang="ko-KR" altLang="en-US" sz="1200" dirty="0">
                <a:solidFill>
                  <a:schemeClr val="accent2"/>
                </a:solidFill>
              </a:rPr>
              <a:t>실행할 </a:t>
            </a:r>
            <a:r>
              <a:rPr lang="en" altLang="ko-KR" sz="1200" dirty="0" err="1">
                <a:solidFill>
                  <a:schemeClr val="accent2"/>
                </a:solidFill>
              </a:rPr>
              <a:t>Gradio</a:t>
            </a:r>
            <a:r>
              <a:rPr lang="en" altLang="ko-KR" sz="1200" dirty="0">
                <a:solidFill>
                  <a:schemeClr val="accent2"/>
                </a:solidFill>
              </a:rPr>
              <a:t> </a:t>
            </a:r>
            <a:r>
              <a:rPr lang="ko-KR" altLang="en-US" sz="1200" dirty="0" err="1">
                <a:solidFill>
                  <a:schemeClr val="accent2"/>
                </a:solidFill>
              </a:rPr>
              <a:t>웹앱</a:t>
            </a:r>
            <a:r>
              <a:rPr lang="ko-KR" altLang="en-US" sz="1200" dirty="0">
                <a:solidFill>
                  <a:schemeClr val="accent2"/>
                </a:solidFill>
              </a:rPr>
              <a:t> </a:t>
            </a:r>
            <a:r>
              <a:rPr lang="en" altLang="ko-KR" sz="1200" dirty="0">
                <a:solidFill>
                  <a:schemeClr val="accent2"/>
                </a:solidFill>
              </a:rPr>
              <a:t>Python </a:t>
            </a:r>
            <a:r>
              <a:rPr lang="ko-KR" altLang="en-US" sz="1200" dirty="0">
                <a:solidFill>
                  <a:schemeClr val="accent2"/>
                </a:solidFill>
              </a:rPr>
              <a:t>파일 </a:t>
            </a:r>
          </a:p>
        </p:txBody>
      </p:sp>
    </p:spTree>
    <p:extLst>
      <p:ext uri="{BB962C8B-B14F-4D97-AF65-F5344CB8AC3E}">
        <p14:creationId xmlns:p14="http://schemas.microsoft.com/office/powerpoint/2010/main" val="238193145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2A9121-83F9-5B40-BAF7-B468D78A3EE1}"/>
              </a:ext>
            </a:extLst>
          </p:cNvPr>
          <p:cNvSpPr txBox="1"/>
          <p:nvPr/>
        </p:nvSpPr>
        <p:spPr>
          <a:xfrm>
            <a:off x="217732" y="92579"/>
            <a:ext cx="4320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프로그램 안전하게 종료하기</a:t>
            </a:r>
            <a:endParaRPr lang="ko-KR" altLang="en-US" sz="20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07F0E3B-AD0F-DC48-90ED-A63D5E5E5FA5}"/>
              </a:ext>
            </a:extLst>
          </p:cNvPr>
          <p:cNvSpPr/>
          <p:nvPr/>
        </p:nvSpPr>
        <p:spPr>
          <a:xfrm>
            <a:off x="306601" y="670090"/>
            <a:ext cx="5870005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1) </a:t>
            </a:r>
            <a:r>
              <a:rPr lang="ko-KR" altLang="en-US" b="1" dirty="0"/>
              <a:t>실행 중인 </a:t>
            </a:r>
            <a:r>
              <a:rPr lang="en-US" altLang="ko-KR" b="1" dirty="0" err="1"/>
              <a:t>Jupyter</a:t>
            </a:r>
            <a:r>
              <a:rPr lang="en-US" altLang="ko-KR" b="1" dirty="0"/>
              <a:t> </a:t>
            </a:r>
            <a:r>
              <a:rPr lang="en" altLang="ko-KR" b="1" dirty="0"/>
              <a:t>Notebook Kernel</a:t>
            </a:r>
            <a:r>
              <a:rPr lang="ko-KR" altLang="en-US" b="1" dirty="0"/>
              <a:t>을 종료하세요</a:t>
            </a:r>
            <a:r>
              <a:rPr lang="en-US" altLang="ko-KR" b="1" dirty="0"/>
              <a:t>.</a:t>
            </a:r>
          </a:p>
          <a:p>
            <a:r>
              <a:rPr lang="en-US" altLang="ko-KR" sz="1600" dirty="0"/>
              <a:t>#</a:t>
            </a:r>
            <a:r>
              <a:rPr lang="en" altLang="ko-KR" sz="1600" dirty="0" err="1"/>
              <a:t>JupyterLab</a:t>
            </a:r>
            <a:r>
              <a:rPr lang="ko-KR" altLang="en-US" sz="1600" dirty="0"/>
              <a:t>에서 </a:t>
            </a:r>
            <a:r>
              <a:rPr lang="en-US" altLang="ko-KR" sz="1600" dirty="0"/>
              <a:t>.</a:t>
            </a:r>
            <a:r>
              <a:rPr lang="en" altLang="ko-KR" sz="1600" dirty="0" err="1"/>
              <a:t>ipynb</a:t>
            </a:r>
            <a:r>
              <a:rPr lang="en" altLang="ko-KR" sz="1600" dirty="0"/>
              <a:t> </a:t>
            </a:r>
            <a:r>
              <a:rPr lang="ko-KR" altLang="en-US" sz="1600" dirty="0"/>
              <a:t>파일을 </a:t>
            </a:r>
            <a:r>
              <a:rPr lang="ko-KR" altLang="en-US" sz="1600" dirty="0" err="1"/>
              <a:t>우클릭한</a:t>
            </a:r>
            <a:r>
              <a:rPr lang="ko-KR" altLang="en-US" sz="1600" dirty="0"/>
              <a:t> 후</a:t>
            </a:r>
            <a:r>
              <a:rPr lang="en-US" altLang="ko-KR" sz="1600" dirty="0"/>
              <a:t>:</a:t>
            </a:r>
          </a:p>
          <a:p>
            <a:r>
              <a:rPr lang="en" altLang="ko-KR" dirty="0">
                <a:solidFill>
                  <a:srgbClr val="FF0000"/>
                </a:solidFill>
              </a:rPr>
              <a:t>Shut Down Kernel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E4F1673-B7DB-A442-88D4-F061687FDD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311"/>
          <a:stretch/>
        </p:blipFill>
        <p:spPr>
          <a:xfrm>
            <a:off x="6176606" y="8105"/>
            <a:ext cx="2653538" cy="2358866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08DA20C4-DAF7-C947-B130-3FA59C47D126}"/>
              </a:ext>
            </a:extLst>
          </p:cNvPr>
          <p:cNvSpPr/>
          <p:nvPr/>
        </p:nvSpPr>
        <p:spPr>
          <a:xfrm>
            <a:off x="306601" y="1757525"/>
            <a:ext cx="3288080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b="1" dirty="0"/>
              <a:t>2) </a:t>
            </a:r>
            <a:r>
              <a:rPr lang="en" altLang="ko-KR" b="1" dirty="0" err="1"/>
              <a:t>Gradio</a:t>
            </a:r>
            <a:r>
              <a:rPr lang="en" altLang="ko-KR" b="1" dirty="0"/>
              <a:t> </a:t>
            </a:r>
            <a:r>
              <a:rPr lang="ko-KR" altLang="en-US" b="1" dirty="0" err="1"/>
              <a:t>웹앱을</a:t>
            </a:r>
            <a:r>
              <a:rPr lang="ko-KR" altLang="en-US" b="1" dirty="0"/>
              <a:t> 종료하세요</a:t>
            </a:r>
            <a:r>
              <a:rPr lang="en-US" altLang="ko-KR" b="1" dirty="0"/>
              <a:t>.</a:t>
            </a:r>
          </a:p>
          <a:p>
            <a:r>
              <a:rPr lang="en-US" altLang="ko-KR" sz="1600" dirty="0"/>
              <a:t>#</a:t>
            </a:r>
            <a:r>
              <a:rPr lang="en" altLang="ko-KR" sz="1600" dirty="0" err="1"/>
              <a:t>Gradio</a:t>
            </a:r>
            <a:r>
              <a:rPr lang="ko-KR" altLang="en-US" sz="1600" dirty="0" err="1"/>
              <a:t>를</a:t>
            </a:r>
            <a:r>
              <a:rPr lang="ko-KR" altLang="en-US" sz="1600" dirty="0"/>
              <a:t> 실행한 </a:t>
            </a:r>
            <a:r>
              <a:rPr lang="en" altLang="ko-KR" sz="1600" dirty="0"/>
              <a:t>Terminal</a:t>
            </a:r>
            <a:r>
              <a:rPr lang="ko-KR" altLang="en-US" sz="1600" dirty="0"/>
              <a:t>에서</a:t>
            </a:r>
            <a:r>
              <a:rPr lang="en-US" altLang="ko-KR" sz="1600" dirty="0"/>
              <a:t>:</a:t>
            </a:r>
          </a:p>
          <a:p>
            <a:r>
              <a:rPr lang="en" altLang="ko-KR" dirty="0">
                <a:solidFill>
                  <a:srgbClr val="FF0000"/>
                </a:solidFill>
              </a:rPr>
              <a:t>ctrl + c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977A167-317E-C54B-869D-6247AF1B287F}"/>
              </a:ext>
            </a:extLst>
          </p:cNvPr>
          <p:cNvSpPr/>
          <p:nvPr/>
        </p:nvSpPr>
        <p:spPr>
          <a:xfrm>
            <a:off x="306601" y="2911287"/>
            <a:ext cx="3996607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b="1" dirty="0"/>
              <a:t>3) SSH </a:t>
            </a:r>
            <a:r>
              <a:rPr lang="ko-KR" altLang="en-US" b="1" dirty="0"/>
              <a:t>연결과 터미널을 종료하세요</a:t>
            </a:r>
            <a:r>
              <a:rPr lang="en-US" altLang="ko-KR" b="1" dirty="0"/>
              <a:t>.</a:t>
            </a:r>
          </a:p>
          <a:p>
            <a:r>
              <a:rPr lang="en-US" altLang="ko-KR" sz="1600" dirty="0"/>
              <a:t>#</a:t>
            </a:r>
            <a:r>
              <a:rPr lang="ko-KR" altLang="en-US" sz="1600" dirty="0"/>
              <a:t>서버 </a:t>
            </a:r>
            <a:r>
              <a:rPr lang="en-US" altLang="ko-KR" sz="1600" dirty="0"/>
              <a:t>SSH </a:t>
            </a:r>
            <a:r>
              <a:rPr lang="ko-KR" altLang="en-US" sz="1600" dirty="0"/>
              <a:t>연결 종료</a:t>
            </a:r>
          </a:p>
          <a:p>
            <a:r>
              <a:rPr lang="en-US" altLang="ko-KR" sz="1600" dirty="0">
                <a:solidFill>
                  <a:srgbClr val="00B050"/>
                </a:solidFill>
              </a:rPr>
              <a:t>exit</a:t>
            </a:r>
            <a:endParaRPr lang="en-US" altLang="ko-KR" sz="1600" dirty="0"/>
          </a:p>
          <a:p>
            <a:r>
              <a:rPr lang="en-US" altLang="ko-KR" sz="1600" dirty="0"/>
              <a:t>#</a:t>
            </a:r>
            <a:r>
              <a:rPr lang="ko-KR" altLang="en-US" sz="1600" dirty="0"/>
              <a:t>터미널 종료</a:t>
            </a:r>
            <a:endParaRPr lang="en-US" altLang="ko-KR" sz="1600" dirty="0">
              <a:solidFill>
                <a:srgbClr val="00B050"/>
              </a:solidFill>
            </a:endParaRPr>
          </a:p>
          <a:p>
            <a:r>
              <a:rPr lang="en-US" altLang="ko-KR" sz="1600" dirty="0">
                <a:solidFill>
                  <a:srgbClr val="00B050"/>
                </a:solidFill>
              </a:rPr>
              <a:t>exit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B523EE3-9512-D645-AE3D-ADBA2F82D1C7}"/>
              </a:ext>
            </a:extLst>
          </p:cNvPr>
          <p:cNvSpPr/>
          <p:nvPr/>
        </p:nvSpPr>
        <p:spPr>
          <a:xfrm>
            <a:off x="306601" y="4749732"/>
            <a:ext cx="450578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ko-KR" b="1" dirty="0"/>
              <a:t>4) </a:t>
            </a:r>
            <a:r>
              <a:rPr lang="en" altLang="ko-KR" b="1" dirty="0" err="1"/>
              <a:t>JupyterLab</a:t>
            </a:r>
            <a:r>
              <a:rPr lang="ko-KR" altLang="en-US" b="1" dirty="0"/>
              <a:t>과 </a:t>
            </a:r>
            <a:r>
              <a:rPr lang="en" altLang="ko-KR" b="1" dirty="0"/>
              <a:t>SSH </a:t>
            </a:r>
            <a:r>
              <a:rPr lang="ko-KR" altLang="en-US" b="1" dirty="0"/>
              <a:t>연결을 종료하세요</a:t>
            </a:r>
            <a:r>
              <a:rPr lang="en-US" altLang="ko-KR" b="1" dirty="0"/>
              <a:t>.</a:t>
            </a:r>
          </a:p>
          <a:p>
            <a:r>
              <a:rPr lang="en-US" altLang="ko-KR" sz="1600" dirty="0"/>
              <a:t>#</a:t>
            </a:r>
            <a:r>
              <a:rPr lang="en-US" altLang="ko-KR" sz="1600" dirty="0" err="1"/>
              <a:t>JupyterLab</a:t>
            </a:r>
            <a:r>
              <a:rPr lang="en-US" altLang="ko-KR" sz="1600" dirty="0"/>
              <a:t> </a:t>
            </a:r>
            <a:r>
              <a:rPr lang="ko-KR" altLang="en-US" sz="1600" dirty="0"/>
              <a:t>서버 종료</a:t>
            </a:r>
            <a:endParaRPr lang="en" altLang="ko-KR" sz="1600" dirty="0"/>
          </a:p>
          <a:p>
            <a:r>
              <a:rPr lang="en" altLang="ko-KR" dirty="0">
                <a:solidFill>
                  <a:srgbClr val="FF0000"/>
                </a:solidFill>
              </a:rPr>
              <a:t>ctrl + c</a:t>
            </a:r>
            <a:endParaRPr lang="en" altLang="ko-KR" sz="1600" dirty="0">
              <a:solidFill>
                <a:srgbClr val="FF0000"/>
              </a:solidFill>
            </a:endParaRPr>
          </a:p>
          <a:p>
            <a:r>
              <a:rPr lang="en-US" altLang="ko-KR" sz="1600" dirty="0"/>
              <a:t>#</a:t>
            </a:r>
            <a:r>
              <a:rPr lang="ko-KR" altLang="en-US" sz="1600" dirty="0"/>
              <a:t>서버 </a:t>
            </a:r>
            <a:r>
              <a:rPr lang="en-US" altLang="ko-KR" sz="1600" dirty="0"/>
              <a:t>SSH </a:t>
            </a:r>
            <a:r>
              <a:rPr lang="ko-KR" altLang="en-US" sz="1600" dirty="0"/>
              <a:t>연결 종료</a:t>
            </a:r>
          </a:p>
          <a:p>
            <a:r>
              <a:rPr lang="en-US" altLang="ko-KR" dirty="0">
                <a:solidFill>
                  <a:srgbClr val="00B050"/>
                </a:solidFill>
              </a:rPr>
              <a:t>exit</a:t>
            </a:r>
            <a:endParaRPr lang="en-US" altLang="ko-KR" sz="1600" dirty="0"/>
          </a:p>
          <a:p>
            <a:r>
              <a:rPr lang="en-US" altLang="ko-KR" sz="1600" dirty="0"/>
              <a:t>#</a:t>
            </a:r>
            <a:r>
              <a:rPr lang="ko-KR" altLang="en-US" sz="1600" dirty="0"/>
              <a:t>터미널 종료</a:t>
            </a:r>
            <a:endParaRPr lang="en-US" altLang="ko-KR" sz="1600" dirty="0">
              <a:solidFill>
                <a:srgbClr val="00B050"/>
              </a:solidFill>
            </a:endParaRPr>
          </a:p>
          <a:p>
            <a:r>
              <a:rPr lang="en-US" altLang="ko-KR" dirty="0">
                <a:solidFill>
                  <a:srgbClr val="00B050"/>
                </a:solidFill>
              </a:rPr>
              <a:t>exit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92136AF1-2166-F441-85AC-EB6DF1393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3635" y="2522071"/>
            <a:ext cx="2345942" cy="186844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18ADC095-77DA-F446-BF44-99F9CE6DDC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3635" y="4708790"/>
            <a:ext cx="2345942" cy="1848816"/>
          </a:xfrm>
          <a:prstGeom prst="rect">
            <a:avLst/>
          </a:prstGeom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id="{029CD8CD-1C42-A647-9855-7F95FE649441}"/>
              </a:ext>
            </a:extLst>
          </p:cNvPr>
          <p:cNvSpPr/>
          <p:nvPr/>
        </p:nvSpPr>
        <p:spPr>
          <a:xfrm>
            <a:off x="7973217" y="4250692"/>
            <a:ext cx="3970222" cy="23069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rgbClr val="FF0000"/>
                </a:solidFill>
              </a:rPr>
              <a:t>※ </a:t>
            </a:r>
            <a:r>
              <a:rPr lang="ko-KR" altLang="en-US" b="1" dirty="0">
                <a:solidFill>
                  <a:srgbClr val="FF0000"/>
                </a:solidFill>
              </a:rPr>
              <a:t>창 닫기 ≠ 프로그램 종료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창만 닫으면 서버에서 프로그램이</a:t>
            </a:r>
            <a:r>
              <a:rPr lang="ko-KR" altLang="en-US" sz="1600" b="1" dirty="0"/>
              <a:t> 계속 실행</a:t>
            </a:r>
            <a:r>
              <a:rPr lang="ko-KR" altLang="en-US" sz="1600" dirty="0"/>
              <a:t>될 수 있습니다</a:t>
            </a:r>
            <a:r>
              <a:rPr lang="en-US" altLang="ko-KR" sz="1600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/>
              <a:t>작업이 끝난 후에는 </a:t>
            </a:r>
            <a:r>
              <a:rPr lang="en" altLang="ko-KR" sz="1600" dirty="0"/>
              <a:t>Kernel</a:t>
            </a:r>
            <a:r>
              <a:rPr lang="ko-KR" altLang="en-US" sz="1600" dirty="0"/>
              <a:t>과 실행 중인 프로그램을 종료하여 </a:t>
            </a:r>
            <a:r>
              <a:rPr lang="ko-KR" altLang="en-US" sz="1600" b="1" dirty="0"/>
              <a:t>서버 및 </a:t>
            </a:r>
            <a:r>
              <a:rPr lang="en" altLang="ko-KR" sz="1600" b="1" dirty="0"/>
              <a:t>GPU </a:t>
            </a:r>
            <a:r>
              <a:rPr lang="ko-KR" altLang="en-US" sz="1600" b="1" dirty="0"/>
              <a:t>자원을 반환해 주세요</a:t>
            </a:r>
            <a:r>
              <a:rPr lang="en-US" altLang="ko-KR" sz="1600" b="1" dirty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329398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B6C2CF9-3E47-BE4B-B65A-0BDDE26397F8}"/>
              </a:ext>
            </a:extLst>
          </p:cNvPr>
          <p:cNvSpPr/>
          <p:nvPr/>
        </p:nvSpPr>
        <p:spPr>
          <a:xfrm>
            <a:off x="219951" y="770971"/>
            <a:ext cx="8217408" cy="436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>
                <a:latin typeface="+mn-ea"/>
              </a:rPr>
              <a:t>① </a:t>
            </a:r>
            <a:r>
              <a:rPr lang="en" altLang="ko-KR" b="1" dirty="0">
                <a:latin typeface="+mn-ea"/>
              </a:rPr>
              <a:t>GPU </a:t>
            </a:r>
            <a:r>
              <a:rPr lang="ko-KR" altLang="en-US" b="1" dirty="0">
                <a:latin typeface="+mn-ea"/>
              </a:rPr>
              <a:t>서버 원격 접속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+mn-ea"/>
              </a:rPr>
              <a:t>1) </a:t>
            </a:r>
            <a:r>
              <a:rPr lang="ko-KR" altLang="en-US" sz="1600" dirty="0">
                <a:latin typeface="+mn-ea"/>
              </a:rPr>
              <a:t>표에서 본인에게 배정된 </a:t>
            </a:r>
            <a:r>
              <a:rPr lang="en-US" altLang="ko-KR" sz="1600" dirty="0">
                <a:latin typeface="+mn-ea"/>
              </a:rPr>
              <a:t>ID</a:t>
            </a:r>
            <a:r>
              <a:rPr lang="ko-KR" altLang="en-US" sz="1600" dirty="0" err="1">
                <a:latin typeface="+mn-ea"/>
              </a:rPr>
              <a:t>를</a:t>
            </a:r>
            <a:r>
              <a:rPr lang="ko-KR" altLang="en-US" sz="1600" dirty="0">
                <a:latin typeface="+mn-ea"/>
              </a:rPr>
              <a:t> 확인하여 서버에 접속합니다</a:t>
            </a:r>
            <a:r>
              <a:rPr lang="en-US" altLang="ko-KR" sz="1600" dirty="0">
                <a:latin typeface="+mn-ea"/>
              </a:rPr>
              <a:t>..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rgbClr val="00B050"/>
                </a:solidFill>
                <a:latin typeface="+mn-ea"/>
              </a:rPr>
              <a:t>S</a:t>
            </a:r>
            <a:r>
              <a:rPr lang="en" altLang="ko-KR" dirty="0">
                <a:solidFill>
                  <a:srgbClr val="00B050"/>
                </a:solidFill>
                <a:latin typeface="+mn-ea"/>
              </a:rPr>
              <a:t>sh </a:t>
            </a:r>
            <a:r>
              <a:rPr lang="ko-KR" altLang="en-US" dirty="0">
                <a:solidFill>
                  <a:srgbClr val="FF0000"/>
                </a:solidFill>
                <a:latin typeface="+mn-ea"/>
                <a:hlinkClick r:id="rId3"/>
              </a:rPr>
              <a:t>아이디</a:t>
            </a:r>
            <a:r>
              <a:rPr lang="en-US" altLang="ko-KR" dirty="0">
                <a:solidFill>
                  <a:srgbClr val="00B050"/>
                </a:solidFill>
                <a:latin typeface="+mn-ea"/>
                <a:hlinkClick r:id="rId3"/>
              </a:rPr>
              <a:t>@113.198.1.215</a:t>
            </a:r>
            <a:endParaRPr lang="en-US" altLang="ko-KR" dirty="0">
              <a:solidFill>
                <a:srgbClr val="00B05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+mn-ea"/>
              </a:rPr>
              <a:t>2) </a:t>
            </a:r>
            <a:r>
              <a:rPr lang="ko-KR" altLang="en-US" sz="1600" dirty="0">
                <a:latin typeface="+mn-ea"/>
              </a:rPr>
              <a:t>비밀번호를 입력합니다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endParaRPr lang="en" altLang="ko-KR" sz="16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" altLang="ko-KR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latin typeface="+mn-ea"/>
              </a:rPr>
              <a:t>3) </a:t>
            </a:r>
            <a:r>
              <a:rPr lang="ko-KR" altLang="en-US" sz="1500" dirty="0">
                <a:latin typeface="+mn-ea"/>
              </a:rPr>
              <a:t>아래와 같이 표시되면 서버 접속 완료</a:t>
            </a:r>
            <a:r>
              <a:rPr lang="en-US" altLang="ko-KR" sz="1500" dirty="0">
                <a:latin typeface="+mn-ea"/>
              </a:rPr>
              <a:t>!</a:t>
            </a:r>
            <a:endParaRPr lang="en" altLang="ko-KR" sz="1500" dirty="0">
              <a:latin typeface="+mn-ea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799F9F-79D9-F445-B2CF-4034B987D296}"/>
              </a:ext>
            </a:extLst>
          </p:cNvPr>
          <p:cNvSpPr/>
          <p:nvPr/>
        </p:nvSpPr>
        <p:spPr>
          <a:xfrm>
            <a:off x="183375" y="80510"/>
            <a:ext cx="3869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2. </a:t>
            </a:r>
            <a:r>
              <a:rPr lang="ko-KR" altLang="en-US" b="1" dirty="0"/>
              <a:t>서버 접속 및 개인 가상환경 생성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rcRect b="27008"/>
          <a:stretch/>
        </p:blipFill>
        <p:spPr>
          <a:xfrm>
            <a:off x="283268" y="5294137"/>
            <a:ext cx="3177670" cy="36872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5F3DC87-85F1-FEBA-0D5F-18168ED64FE5}"/>
              </a:ext>
            </a:extLst>
          </p:cNvPr>
          <p:cNvSpPr txBox="1"/>
          <p:nvPr/>
        </p:nvSpPr>
        <p:spPr>
          <a:xfrm>
            <a:off x="244940" y="4154750"/>
            <a:ext cx="3863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err="1">
                <a:solidFill>
                  <a:srgbClr val="FF0000"/>
                </a:solidFill>
              </a:rPr>
              <a:t>Passwod</a:t>
            </a:r>
            <a:r>
              <a:rPr lang="en-US" altLang="ko-KR" sz="2800" dirty="0">
                <a:solidFill>
                  <a:srgbClr val="FF0000"/>
                </a:solidFill>
              </a:rPr>
              <a:t>: workshop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C7C28E0-D7E5-7748-A880-023351BF17EB}"/>
              </a:ext>
            </a:extLst>
          </p:cNvPr>
          <p:cNvSpPr/>
          <p:nvPr/>
        </p:nvSpPr>
        <p:spPr>
          <a:xfrm>
            <a:off x="219951" y="2050540"/>
            <a:ext cx="386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ssh</a:t>
            </a:r>
            <a:r>
              <a:rPr lang="en" altLang="ko-KR" sz="1200" dirty="0">
                <a:solidFill>
                  <a:schemeClr val="accent2"/>
                </a:solidFill>
              </a:rPr>
              <a:t> : </a:t>
            </a:r>
            <a:r>
              <a:rPr lang="ko-KR" altLang="en-US" sz="1200" dirty="0">
                <a:solidFill>
                  <a:schemeClr val="accent2"/>
                </a:solidFill>
              </a:rPr>
              <a:t>원격 서버에 안전하게 접속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schemeClr val="accent2"/>
                </a:solidFill>
              </a:rPr>
              <a:t>아이디 </a:t>
            </a:r>
            <a:r>
              <a:rPr lang="en-US" altLang="ko-KR" sz="1200" dirty="0">
                <a:solidFill>
                  <a:schemeClr val="accent2"/>
                </a:solidFill>
              </a:rPr>
              <a:t>: </a:t>
            </a:r>
            <a:r>
              <a:rPr lang="ko-KR" altLang="en-US" sz="1200" dirty="0">
                <a:solidFill>
                  <a:schemeClr val="accent2"/>
                </a:solidFill>
              </a:rPr>
              <a:t>본인에게 배정된 </a:t>
            </a:r>
            <a:r>
              <a:rPr lang="en" altLang="ko-KR" sz="1200" dirty="0">
                <a:solidFill>
                  <a:schemeClr val="accent2"/>
                </a:solidFill>
              </a:rPr>
              <a:t>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113.198.1.215 : GPU </a:t>
            </a:r>
            <a:r>
              <a:rPr lang="ko-KR" altLang="en-US" sz="1200" dirty="0">
                <a:solidFill>
                  <a:schemeClr val="accent2"/>
                </a:solidFill>
              </a:rPr>
              <a:t>서버 주소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561DA6B-82E8-B941-98F0-05BAB062D110}"/>
              </a:ext>
            </a:extLst>
          </p:cNvPr>
          <p:cNvGrpSpPr/>
          <p:nvPr/>
        </p:nvGrpSpPr>
        <p:grpSpPr>
          <a:xfrm>
            <a:off x="283268" y="2895085"/>
            <a:ext cx="6142349" cy="407266"/>
            <a:chOff x="833486" y="3558704"/>
            <a:chExt cx="6142349" cy="407266"/>
          </a:xfrm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43AAB475-9C25-4B48-903B-47490E74ED0A}"/>
                </a:ext>
              </a:extLst>
            </p:cNvPr>
            <p:cNvGrpSpPr/>
            <p:nvPr/>
          </p:nvGrpSpPr>
          <p:grpSpPr>
            <a:xfrm>
              <a:off x="3268325" y="3558704"/>
              <a:ext cx="3707510" cy="393405"/>
              <a:chOff x="8391778" y="928105"/>
              <a:chExt cx="3707510" cy="393405"/>
            </a:xfrm>
          </p:grpSpPr>
          <p:pic>
            <p:nvPicPr>
              <p:cNvPr id="4" name="그림 3"/>
              <p:cNvPicPr>
                <a:picLocks noChangeAspect="1"/>
              </p:cNvPicPr>
              <p:nvPr/>
            </p:nvPicPr>
            <p:blipFill rotWithShape="1">
              <a:blip r:embed="rId5"/>
              <a:srcRect l="45630"/>
              <a:stretch/>
            </p:blipFill>
            <p:spPr>
              <a:xfrm>
                <a:off x="8391778" y="928105"/>
                <a:ext cx="3707510" cy="393405"/>
              </a:xfrm>
              <a:prstGeom prst="rect">
                <a:avLst/>
              </a:prstGeom>
            </p:spPr>
          </p:pic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219FB089-A2A1-1147-AA2C-BC720198740A}"/>
                  </a:ext>
                </a:extLst>
              </p:cNvPr>
              <p:cNvSpPr/>
              <p:nvPr/>
            </p:nvSpPr>
            <p:spPr>
              <a:xfrm>
                <a:off x="8391778" y="928105"/>
                <a:ext cx="3707510" cy="393405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</p:grpSp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C05862FC-41FA-714A-AA53-813C45A880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16374" r="86553" b="79457"/>
            <a:stretch/>
          </p:blipFill>
          <p:spPr>
            <a:xfrm>
              <a:off x="833486" y="3572450"/>
              <a:ext cx="2400290" cy="393520"/>
            </a:xfrm>
            <a:prstGeom prst="rect">
              <a:avLst/>
            </a:prstGeom>
          </p:spPr>
        </p:pic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6560555-1CE6-6846-AE07-167AC35F47F4}"/>
              </a:ext>
            </a:extLst>
          </p:cNvPr>
          <p:cNvSpPr/>
          <p:nvPr/>
        </p:nvSpPr>
        <p:spPr>
          <a:xfrm>
            <a:off x="219951" y="5895610"/>
            <a:ext cx="36469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team20 → </a:t>
            </a:r>
            <a:r>
              <a:rPr lang="ko-KR" altLang="en-US" sz="1200" dirty="0">
                <a:solidFill>
                  <a:schemeClr val="accent2"/>
                </a:solidFill>
              </a:rPr>
              <a:t>현재 로그인한 </a:t>
            </a:r>
            <a:r>
              <a:rPr lang="ko-KR" altLang="en-US" sz="1200" b="1" dirty="0">
                <a:solidFill>
                  <a:schemeClr val="accent2"/>
                </a:solidFill>
              </a:rPr>
              <a:t>사용자 </a:t>
            </a:r>
            <a:r>
              <a:rPr lang="en" altLang="ko-KR" sz="1200" b="1" dirty="0">
                <a:solidFill>
                  <a:schemeClr val="accent2"/>
                </a:solidFill>
              </a:rPr>
              <a:t>ID</a:t>
            </a:r>
            <a:r>
              <a:rPr lang="en" altLang="ko-KR" sz="1200" dirty="0">
                <a:solidFill>
                  <a:schemeClr val="accent2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@Viola → </a:t>
            </a:r>
            <a:r>
              <a:rPr lang="ko-KR" altLang="en-US" sz="1200" dirty="0">
                <a:solidFill>
                  <a:schemeClr val="accent2"/>
                </a:solidFill>
              </a:rPr>
              <a:t>접속한 </a:t>
            </a:r>
            <a:r>
              <a:rPr lang="ko-KR" altLang="en-US" sz="1200" b="1" dirty="0">
                <a:solidFill>
                  <a:schemeClr val="accent2"/>
                </a:solidFill>
              </a:rPr>
              <a:t>서버 이름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~ → </a:t>
            </a:r>
            <a:r>
              <a:rPr lang="ko-KR" altLang="en-US" sz="1200" dirty="0">
                <a:solidFill>
                  <a:schemeClr val="accent2"/>
                </a:solidFill>
              </a:rPr>
              <a:t>현재 위치가 사용자의 </a:t>
            </a:r>
            <a:r>
              <a:rPr lang="ko-KR" altLang="en-US" sz="1200" b="1" dirty="0">
                <a:solidFill>
                  <a:schemeClr val="accent2"/>
                </a:solidFill>
              </a:rPr>
              <a:t>홈 </a:t>
            </a:r>
            <a:r>
              <a:rPr lang="ko-KR" altLang="en-US" sz="1200" b="1" dirty="0" err="1">
                <a:solidFill>
                  <a:schemeClr val="accent2"/>
                </a:solidFill>
              </a:rPr>
              <a:t>폴더</a:t>
            </a:r>
            <a:r>
              <a:rPr lang="ko-KR" altLang="en-US" sz="1200" dirty="0" err="1">
                <a:solidFill>
                  <a:schemeClr val="accent2"/>
                </a:solidFill>
              </a:rPr>
              <a:t>라는</a:t>
            </a:r>
            <a:r>
              <a:rPr lang="ko-KR" altLang="en-US" sz="1200" dirty="0">
                <a:solidFill>
                  <a:schemeClr val="accent2"/>
                </a:solidFill>
              </a:rPr>
              <a:t> 뜻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$ → </a:t>
            </a:r>
            <a:r>
              <a:rPr lang="ko-KR" altLang="en-US" sz="1200" dirty="0">
                <a:solidFill>
                  <a:schemeClr val="accent2"/>
                </a:solidFill>
              </a:rPr>
              <a:t>이제 명령어를 입력할 수 있다는 표시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393DAA8-93F0-CE45-BCA2-0AA76879C428}"/>
              </a:ext>
            </a:extLst>
          </p:cNvPr>
          <p:cNvSpPr/>
          <p:nvPr/>
        </p:nvSpPr>
        <p:spPr>
          <a:xfrm>
            <a:off x="3544298" y="5246562"/>
            <a:ext cx="3099667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50" dirty="0">
                <a:solidFill>
                  <a:schemeClr val="accent2"/>
                </a:solidFill>
              </a:rPr>
              <a:t>*의미</a:t>
            </a:r>
            <a:r>
              <a:rPr lang="en-US" altLang="ko-KR" sz="1050" dirty="0">
                <a:solidFill>
                  <a:schemeClr val="accent2"/>
                </a:solidFill>
              </a:rPr>
              <a:t>:</a:t>
            </a:r>
          </a:p>
          <a:p>
            <a:r>
              <a:rPr lang="en" altLang="ko-KR" sz="1050" dirty="0">
                <a:solidFill>
                  <a:schemeClr val="accent2"/>
                </a:solidFill>
              </a:rPr>
              <a:t>team20</a:t>
            </a:r>
            <a:r>
              <a:rPr lang="ko-KR" altLang="en-US" sz="1050" dirty="0">
                <a:solidFill>
                  <a:schemeClr val="accent2"/>
                </a:solidFill>
              </a:rPr>
              <a:t>이라는 사용자가 </a:t>
            </a:r>
            <a:r>
              <a:rPr lang="en" altLang="ko-KR" sz="1050" dirty="0">
                <a:solidFill>
                  <a:schemeClr val="accent2"/>
                </a:solidFill>
              </a:rPr>
              <a:t>Viola </a:t>
            </a:r>
            <a:r>
              <a:rPr lang="ko-KR" altLang="en-US" sz="1050" dirty="0">
                <a:solidFill>
                  <a:schemeClr val="accent2"/>
                </a:solidFill>
              </a:rPr>
              <a:t>서버에 접속했고</a:t>
            </a:r>
            <a:r>
              <a:rPr lang="en-US" altLang="ko-KR" sz="1050" dirty="0">
                <a:solidFill>
                  <a:schemeClr val="accent2"/>
                </a:solidFill>
              </a:rPr>
              <a:t>, </a:t>
            </a:r>
            <a:r>
              <a:rPr lang="ko-KR" altLang="en-US" sz="1050" dirty="0">
                <a:solidFill>
                  <a:schemeClr val="accent2"/>
                </a:solidFill>
              </a:rPr>
              <a:t>현재 홈 폴더에서 명령어 입력을 기다리고 있다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62DC2C0-10E9-3C4B-AD12-BAC5EE257B83}"/>
              </a:ext>
            </a:extLst>
          </p:cNvPr>
          <p:cNvSpPr/>
          <p:nvPr/>
        </p:nvSpPr>
        <p:spPr>
          <a:xfrm>
            <a:off x="3382599" y="3624854"/>
            <a:ext cx="34230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FF0000"/>
                </a:solidFill>
              </a:rPr>
              <a:t>※ </a:t>
            </a:r>
            <a:r>
              <a:rPr lang="ko-KR" altLang="en-US" sz="1400" dirty="0">
                <a:solidFill>
                  <a:srgbClr val="FF0000"/>
                </a:solidFill>
              </a:rPr>
              <a:t>비밀번호 입력 시</a:t>
            </a:r>
            <a:endParaRPr lang="en-US" altLang="ko-KR" sz="1400" dirty="0">
              <a:solidFill>
                <a:srgbClr val="FF0000"/>
              </a:solidFill>
            </a:endParaRPr>
          </a:p>
          <a:p>
            <a:r>
              <a:rPr lang="ko-KR" altLang="en-US" sz="1400" dirty="0">
                <a:solidFill>
                  <a:srgbClr val="FF0000"/>
                </a:solidFill>
              </a:rPr>
              <a:t> </a:t>
            </a:r>
            <a:r>
              <a:rPr lang="ko-KR" altLang="en-US" sz="1400" b="1" dirty="0">
                <a:solidFill>
                  <a:srgbClr val="FF0000"/>
                </a:solidFill>
              </a:rPr>
              <a:t>화면에는 아무것도 표시되지 않지만</a:t>
            </a:r>
            <a:endParaRPr lang="en-US" altLang="ko-KR" sz="1400" b="1" dirty="0">
              <a:solidFill>
                <a:srgbClr val="FF0000"/>
              </a:solidFill>
            </a:endParaRPr>
          </a:p>
          <a:p>
            <a:r>
              <a:rPr lang="ko-KR" altLang="en-US" sz="1400" b="1" dirty="0">
                <a:solidFill>
                  <a:srgbClr val="FF0000"/>
                </a:solidFill>
              </a:rPr>
              <a:t> 정상적으로 입력되고 있습니다</a:t>
            </a:r>
            <a:r>
              <a:rPr lang="en-US" altLang="ko-KR" sz="1400" b="1" dirty="0">
                <a:solidFill>
                  <a:srgbClr val="FF0000"/>
                </a:solidFill>
              </a:rPr>
              <a:t>.</a:t>
            </a:r>
            <a:endParaRPr lang="ko-KR" altLang="en-US" sz="1400" dirty="0">
              <a:solidFill>
                <a:srgbClr val="FF0000"/>
              </a:solidFill>
            </a:endParaRPr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BB22B1BB-6EFA-7B40-97CF-1A6A80948B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622597"/>
              </p:ext>
            </p:extLst>
          </p:nvPr>
        </p:nvGraphicFramePr>
        <p:xfrm>
          <a:off x="7918516" y="165027"/>
          <a:ext cx="2951452" cy="6385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8461">
                  <a:extLst>
                    <a:ext uri="{9D8B030D-6E8A-4147-A177-3AD203B41FA5}">
                      <a16:colId xmlns:a16="http://schemas.microsoft.com/office/drawing/2014/main" val="3322491475"/>
                    </a:ext>
                  </a:extLst>
                </a:gridCol>
                <a:gridCol w="778461">
                  <a:extLst>
                    <a:ext uri="{9D8B030D-6E8A-4147-A177-3AD203B41FA5}">
                      <a16:colId xmlns:a16="http://schemas.microsoft.com/office/drawing/2014/main" val="763998186"/>
                    </a:ext>
                  </a:extLst>
                </a:gridCol>
                <a:gridCol w="96890">
                  <a:extLst>
                    <a:ext uri="{9D8B030D-6E8A-4147-A177-3AD203B41FA5}">
                      <a16:colId xmlns:a16="http://schemas.microsoft.com/office/drawing/2014/main" val="713483383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925287891"/>
                    </a:ext>
                  </a:extLst>
                </a:gridCol>
                <a:gridCol w="613640">
                  <a:extLst>
                    <a:ext uri="{9D8B030D-6E8A-4147-A177-3AD203B41FA5}">
                      <a16:colId xmlns:a16="http://schemas.microsoft.com/office/drawing/2014/main" val="3819705066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조장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ID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17"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ID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설치</a:t>
                      </a:r>
                      <a:endParaRPr lang="en-US" altLang="ko-KR" sz="1400" u="none" strike="noStrike" dirty="0">
                        <a:effectLst/>
                        <a:latin typeface="+mn-lt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215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곽도현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65168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송민재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0979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박준규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040556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조민준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7155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신수진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team21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4462921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심선희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202142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홍호준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588257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이재경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u="none" strike="noStrike" dirty="0">
                          <a:effectLst/>
                          <a:latin typeface="+mn-lt"/>
                          <a:ea typeface="+mn-ea"/>
                        </a:rPr>
                        <a:t>완료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8016713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박종수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495404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장영종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team26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217639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김명숙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203341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황건하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+mn-lt"/>
                          <a:ea typeface="+mn-ea"/>
                        </a:rPr>
                        <a:t>team12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5707875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정서현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team29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568611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김수장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90202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최인수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505158"/>
                  </a:ext>
                </a:extLst>
              </a:tr>
              <a:tr h="3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34" charset="-127"/>
                        </a:rPr>
                        <a:t>김승휘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맑은 고딕" panose="020B0503020000020004" pitchFamily="34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+mn-lt"/>
                          <a:ea typeface="+mn-ea"/>
                        </a:rPr>
                        <a:t>team16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975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84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B6C2CF9-3E47-BE4B-B65A-0BDDE26397F8}"/>
              </a:ext>
            </a:extLst>
          </p:cNvPr>
          <p:cNvSpPr/>
          <p:nvPr/>
        </p:nvSpPr>
        <p:spPr>
          <a:xfrm>
            <a:off x="265398" y="564161"/>
            <a:ext cx="9535056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② </a:t>
            </a:r>
            <a:r>
              <a:rPr lang="en" altLang="ko-KR" b="1" dirty="0" err="1"/>
              <a:t>Miniconda</a:t>
            </a:r>
            <a:r>
              <a:rPr lang="en" altLang="ko-KR" b="1" dirty="0"/>
              <a:t> </a:t>
            </a:r>
            <a:r>
              <a:rPr lang="ko-KR" altLang="en-US" b="1" dirty="0"/>
              <a:t>설치</a:t>
            </a:r>
            <a:endParaRPr lang="en-US" altLang="ko-KR" b="1" dirty="0"/>
          </a:p>
          <a:p>
            <a:endParaRPr lang="en" altLang="ko-KR" sz="1600" dirty="0"/>
          </a:p>
          <a:p>
            <a:r>
              <a:rPr lang="en" altLang="ko-KR" sz="1600" dirty="0"/>
              <a:t># </a:t>
            </a:r>
            <a:r>
              <a:rPr lang="ko-KR" altLang="en-US" sz="1600" dirty="0"/>
              <a:t>사용자 홈 폴더로 이동</a:t>
            </a:r>
            <a:endParaRPr lang="en" altLang="ko-KR" sz="1600" dirty="0"/>
          </a:p>
          <a:p>
            <a:r>
              <a:rPr lang="en" altLang="ko-KR" sz="1600" dirty="0">
                <a:solidFill>
                  <a:srgbClr val="00B050"/>
                </a:solidFill>
              </a:rPr>
              <a:t>cd ~</a:t>
            </a:r>
            <a:endParaRPr lang="en" altLang="ko-KR" sz="1600" dirty="0"/>
          </a:p>
          <a:p>
            <a:r>
              <a:rPr lang="en" altLang="ko-KR" sz="1600" dirty="0"/>
              <a:t># </a:t>
            </a:r>
            <a:r>
              <a:rPr lang="en" altLang="ko-KR" sz="1600" dirty="0" err="1"/>
              <a:t>Miniconda</a:t>
            </a:r>
            <a:r>
              <a:rPr lang="en" altLang="ko-KR" sz="1600" dirty="0"/>
              <a:t> </a:t>
            </a:r>
            <a:r>
              <a:rPr lang="ko-KR" altLang="en-US" sz="1600" dirty="0"/>
              <a:t>설치 파일 다운로드</a:t>
            </a:r>
          </a:p>
          <a:p>
            <a:r>
              <a:rPr lang="en" altLang="ko-KR" sz="1600" dirty="0" err="1">
                <a:solidFill>
                  <a:srgbClr val="00B050"/>
                </a:solidFill>
              </a:rPr>
              <a:t>wget</a:t>
            </a:r>
            <a:r>
              <a:rPr lang="en" altLang="ko-KR" sz="1600" dirty="0">
                <a:solidFill>
                  <a:srgbClr val="00B050"/>
                </a:solidFill>
              </a:rPr>
              <a:t> https://</a:t>
            </a:r>
            <a:r>
              <a:rPr lang="en" altLang="ko-KR" sz="1600" dirty="0" err="1">
                <a:solidFill>
                  <a:srgbClr val="00B050"/>
                </a:solidFill>
              </a:rPr>
              <a:t>repo.anaconda.com</a:t>
            </a:r>
            <a:r>
              <a:rPr lang="en" altLang="ko-KR" sz="1600" dirty="0">
                <a:solidFill>
                  <a:srgbClr val="00B050"/>
                </a:solidFill>
              </a:rPr>
              <a:t>/</a:t>
            </a:r>
            <a:r>
              <a:rPr lang="en" altLang="ko-KR" sz="1600" dirty="0" err="1">
                <a:solidFill>
                  <a:srgbClr val="00B050"/>
                </a:solidFill>
              </a:rPr>
              <a:t>miniconda</a:t>
            </a:r>
            <a:r>
              <a:rPr lang="en" altLang="ko-KR" sz="1600" dirty="0">
                <a:solidFill>
                  <a:srgbClr val="00B050"/>
                </a:solidFill>
              </a:rPr>
              <a:t>/Miniconda3-py39_25.5.1-0-Linux-x86_64.sh</a:t>
            </a:r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r>
              <a:rPr lang="en" altLang="ko-KR" sz="1600" dirty="0"/>
              <a:t># </a:t>
            </a:r>
            <a:r>
              <a:rPr lang="ko-KR" altLang="en-US" sz="1600" dirty="0"/>
              <a:t>다운로드한 </a:t>
            </a:r>
            <a:r>
              <a:rPr lang="en" altLang="ko-KR" sz="1600" dirty="0" err="1"/>
              <a:t>Miniconda</a:t>
            </a:r>
            <a:r>
              <a:rPr lang="en" altLang="ko-KR" sz="1600" dirty="0"/>
              <a:t> </a:t>
            </a:r>
            <a:r>
              <a:rPr lang="ko-KR" altLang="en-US" sz="1600" dirty="0"/>
              <a:t>설치 파일 실행</a:t>
            </a:r>
          </a:p>
          <a:p>
            <a:r>
              <a:rPr lang="en" altLang="ko-KR" sz="1600" dirty="0">
                <a:solidFill>
                  <a:srgbClr val="00B050"/>
                </a:solidFill>
              </a:rPr>
              <a:t>bash Miniconda3-py39_25.5.1-0-Linux-x86_64.sh</a:t>
            </a:r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endParaRPr lang="en-US" altLang="ko-KR" sz="1600" dirty="0"/>
          </a:p>
          <a:p>
            <a:r>
              <a:rPr lang="en" altLang="ko-KR" sz="1600" dirty="0"/>
              <a:t># </a:t>
            </a:r>
            <a:r>
              <a:rPr lang="ko-KR" altLang="en-US" sz="1600" dirty="0"/>
              <a:t>변경된 터미널 설정을 현재 터미널에 적용</a:t>
            </a:r>
          </a:p>
          <a:p>
            <a:r>
              <a:rPr lang="en" altLang="ko-KR" sz="1600" dirty="0">
                <a:solidFill>
                  <a:srgbClr val="00B050"/>
                </a:solidFill>
              </a:rPr>
              <a:t>source ~/.</a:t>
            </a:r>
            <a:r>
              <a:rPr lang="en" altLang="ko-KR" sz="1600" dirty="0" err="1">
                <a:solidFill>
                  <a:srgbClr val="00B050"/>
                </a:solidFill>
              </a:rPr>
              <a:t>bashrc</a:t>
            </a:r>
            <a:endParaRPr lang="en" altLang="ko-KR" sz="1600" dirty="0">
              <a:solidFill>
                <a:srgbClr val="00B050"/>
              </a:solidFill>
            </a:endParaRPr>
          </a:p>
          <a:p>
            <a:endParaRPr lang="en-US" altLang="ko-KR" sz="1600" dirty="0"/>
          </a:p>
          <a:p>
            <a:endParaRPr lang="en-US" altLang="ko-KR" sz="1600" dirty="0"/>
          </a:p>
          <a:p>
            <a:r>
              <a:rPr lang="en" altLang="ko-KR" sz="1600" dirty="0"/>
              <a:t># </a:t>
            </a:r>
            <a:r>
              <a:rPr lang="en" altLang="ko-KR" sz="1600" dirty="0" err="1"/>
              <a:t>Conda</a:t>
            </a:r>
            <a:r>
              <a:rPr lang="ko-KR" altLang="en-US" sz="1600" dirty="0"/>
              <a:t>가 정상적으로 설치되었는지 버전 확인</a:t>
            </a:r>
          </a:p>
          <a:p>
            <a:r>
              <a:rPr lang="en" altLang="ko-KR" sz="1600" dirty="0" err="1">
                <a:solidFill>
                  <a:srgbClr val="00B050"/>
                </a:solidFill>
              </a:rPr>
              <a:t>conda</a:t>
            </a:r>
            <a:r>
              <a:rPr lang="en" altLang="ko-KR" sz="1600" dirty="0">
                <a:solidFill>
                  <a:srgbClr val="00B050"/>
                </a:solidFill>
              </a:rPr>
              <a:t> --version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799F9F-79D9-F445-B2CF-4034B987D296}"/>
              </a:ext>
            </a:extLst>
          </p:cNvPr>
          <p:cNvSpPr/>
          <p:nvPr/>
        </p:nvSpPr>
        <p:spPr>
          <a:xfrm>
            <a:off x="183375" y="80510"/>
            <a:ext cx="3869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2. </a:t>
            </a:r>
            <a:r>
              <a:rPr lang="ko-KR" altLang="en-US" b="1" dirty="0"/>
              <a:t>서버 접속 및 개인 가상환경 생성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r="9567" b="81801"/>
          <a:stretch/>
        </p:blipFill>
        <p:spPr>
          <a:xfrm>
            <a:off x="328766" y="2311358"/>
            <a:ext cx="11534467" cy="3408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rcRect r="14992" b="94444"/>
          <a:stretch/>
        </p:blipFill>
        <p:spPr>
          <a:xfrm>
            <a:off x="328766" y="3474379"/>
            <a:ext cx="6351518" cy="35809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9649" y="6071436"/>
            <a:ext cx="4522853" cy="679034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0A51CCC3-251C-8948-AFBC-2ECD45F18001}"/>
              </a:ext>
            </a:extLst>
          </p:cNvPr>
          <p:cNvSpPr/>
          <p:nvPr/>
        </p:nvSpPr>
        <p:spPr>
          <a:xfrm>
            <a:off x="6743653" y="3474379"/>
            <a:ext cx="4874292" cy="18466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rgbClr val="FF0000"/>
                </a:solidFill>
              </a:rPr>
              <a:t>※ ※ </a:t>
            </a:r>
            <a:r>
              <a:rPr lang="ko-KR" altLang="en-US" sz="2400" b="1" dirty="0">
                <a:solidFill>
                  <a:srgbClr val="FF0000"/>
                </a:solidFill>
              </a:rPr>
              <a:t>설치 중 입력하세요</a:t>
            </a:r>
            <a:r>
              <a:rPr lang="en-US" altLang="ko-KR" sz="2400" b="1" dirty="0">
                <a:solidFill>
                  <a:srgbClr val="FF0000"/>
                </a:solidFill>
              </a:rPr>
              <a:t> ※ ※</a:t>
            </a:r>
          </a:p>
          <a:p>
            <a:endParaRPr lang="en" altLang="ko-KR" sz="10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" altLang="ko-KR" sz="2000" dirty="0">
                <a:solidFill>
                  <a:srgbClr val="FF0000"/>
                </a:solidFill>
              </a:rPr>
              <a:t>ENTER</a:t>
            </a:r>
            <a:r>
              <a:rPr lang="en" altLang="ko-KR" sz="2000" dirty="0"/>
              <a:t> → </a:t>
            </a:r>
            <a:r>
              <a:rPr lang="ko-KR" altLang="en-US" sz="2000" dirty="0"/>
              <a:t>라이선스 확인</a:t>
            </a: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" altLang="ko-KR" sz="2000" dirty="0">
                <a:solidFill>
                  <a:srgbClr val="FF0000"/>
                </a:solidFill>
              </a:rPr>
              <a:t>yes</a:t>
            </a:r>
            <a:r>
              <a:rPr lang="en" altLang="ko-KR" sz="2000" dirty="0"/>
              <a:t> → </a:t>
            </a:r>
            <a:r>
              <a:rPr lang="ko-KR" altLang="en-US" sz="2000" dirty="0"/>
              <a:t>라이선스 동의</a:t>
            </a: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dirty="0"/>
              <a:t>설치 경로 → 기본값 사용 시 </a:t>
            </a:r>
            <a:r>
              <a:rPr lang="en" altLang="ko-KR" sz="2000" dirty="0">
                <a:solidFill>
                  <a:srgbClr val="FF0000"/>
                </a:solidFill>
              </a:rPr>
              <a:t>ENTER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" altLang="ko-KR" sz="2000" dirty="0" err="1"/>
              <a:t>conda</a:t>
            </a:r>
            <a:r>
              <a:rPr lang="en" altLang="ko-KR" sz="2000" dirty="0"/>
              <a:t> </a:t>
            </a:r>
            <a:r>
              <a:rPr lang="en" altLang="ko-KR" sz="2000" dirty="0" err="1"/>
              <a:t>init</a:t>
            </a:r>
            <a:r>
              <a:rPr lang="en" altLang="ko-KR" sz="2000" dirty="0"/>
              <a:t> </a:t>
            </a:r>
            <a:r>
              <a:rPr lang="ko-KR" altLang="en-US" sz="2000" dirty="0"/>
              <a:t>질문 → </a:t>
            </a:r>
            <a:r>
              <a:rPr lang="en" altLang="ko-KR" sz="2000" dirty="0">
                <a:solidFill>
                  <a:srgbClr val="FF0000"/>
                </a:solidFill>
              </a:rPr>
              <a:t>yes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89146EE-CFDB-8343-8000-D55D715862B2}"/>
              </a:ext>
            </a:extLst>
          </p:cNvPr>
          <p:cNvSpPr/>
          <p:nvPr/>
        </p:nvSpPr>
        <p:spPr>
          <a:xfrm>
            <a:off x="2946932" y="1027472"/>
            <a:ext cx="1768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cd = </a:t>
            </a:r>
            <a:r>
              <a:rPr lang="ko-KR" altLang="en-US" sz="1200" dirty="0">
                <a:solidFill>
                  <a:schemeClr val="accent2"/>
                </a:solidFill>
              </a:rPr>
              <a:t>폴더 이동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~ = </a:t>
            </a:r>
            <a:r>
              <a:rPr lang="ko-KR" altLang="en-US" sz="1200" dirty="0">
                <a:solidFill>
                  <a:schemeClr val="accent2"/>
                </a:solidFill>
              </a:rPr>
              <a:t>내 개인 홈 폴더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F1BC43A-2DBA-CC45-8DBA-052612C58BA5}"/>
              </a:ext>
            </a:extLst>
          </p:cNvPr>
          <p:cNvSpPr/>
          <p:nvPr/>
        </p:nvSpPr>
        <p:spPr>
          <a:xfrm>
            <a:off x="8612441" y="1833355"/>
            <a:ext cx="30055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wget</a:t>
            </a:r>
            <a:r>
              <a:rPr lang="en" altLang="ko-KR" sz="1200" dirty="0">
                <a:solidFill>
                  <a:schemeClr val="accent2"/>
                </a:solidFill>
              </a:rPr>
              <a:t> </a:t>
            </a:r>
            <a:r>
              <a:rPr lang="ko-KR" altLang="en-US" sz="1200" dirty="0">
                <a:solidFill>
                  <a:schemeClr val="accent2"/>
                </a:solidFill>
              </a:rPr>
              <a:t>주소 </a:t>
            </a:r>
            <a:r>
              <a:rPr lang="en-US" altLang="ko-KR" sz="1200" dirty="0">
                <a:solidFill>
                  <a:schemeClr val="accent2"/>
                </a:solidFill>
              </a:rPr>
              <a:t>: </a:t>
            </a:r>
            <a:r>
              <a:rPr lang="ko-KR" altLang="en-US" sz="1200" b="1" dirty="0">
                <a:solidFill>
                  <a:schemeClr val="accent2"/>
                </a:solidFill>
              </a:rPr>
              <a:t>인터넷에서 파일 다운로드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C5BEBCA-D911-284D-91D4-4E393088C338}"/>
              </a:ext>
            </a:extLst>
          </p:cNvPr>
          <p:cNvSpPr/>
          <p:nvPr/>
        </p:nvSpPr>
        <p:spPr>
          <a:xfrm>
            <a:off x="4971831" y="3054165"/>
            <a:ext cx="40264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bash: </a:t>
            </a:r>
            <a:r>
              <a:rPr lang="en" altLang="ko-KR" sz="1200" dirty="0">
                <a:solidFill>
                  <a:schemeClr val="accent2"/>
                </a:solidFill>
              </a:rPr>
              <a:t>Linux </a:t>
            </a:r>
            <a:r>
              <a:rPr lang="ko-KR" altLang="en-US" sz="1200" dirty="0">
                <a:solidFill>
                  <a:schemeClr val="accent2"/>
                </a:solidFill>
              </a:rPr>
              <a:t>서버에서 명령어를 실행해 주는 프로그램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118ACC3-8347-DA4E-A7A4-F7193A19F2DD}"/>
              </a:ext>
            </a:extLst>
          </p:cNvPr>
          <p:cNvSpPr/>
          <p:nvPr/>
        </p:nvSpPr>
        <p:spPr>
          <a:xfrm>
            <a:off x="2588866" y="5302050"/>
            <a:ext cx="395152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100" dirty="0">
                <a:solidFill>
                  <a:schemeClr val="accent2"/>
                </a:solidFill>
              </a:rPr>
              <a:t>source : </a:t>
            </a:r>
            <a:r>
              <a:rPr lang="ko-KR" altLang="en-US" sz="1100" b="1" dirty="0">
                <a:solidFill>
                  <a:schemeClr val="accent2"/>
                </a:solidFill>
              </a:rPr>
              <a:t>설정 파일의 내용을 현재 터미널에 바로 적용</a:t>
            </a:r>
            <a:endParaRPr lang="en-US" altLang="ko-KR" sz="1100" b="1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accent2"/>
                </a:solidFill>
              </a:rPr>
              <a:t>~ : </a:t>
            </a:r>
            <a:r>
              <a:rPr lang="ko-KR" altLang="en-US" sz="1100" b="1" dirty="0">
                <a:solidFill>
                  <a:schemeClr val="accent2"/>
                </a:solidFill>
              </a:rPr>
              <a:t>내 홈 폴더</a:t>
            </a:r>
            <a:r>
              <a:rPr lang="ko-KR" altLang="en-US" sz="1100" dirty="0">
                <a:solidFill>
                  <a:schemeClr val="accent2"/>
                </a:solidFill>
              </a:rPr>
              <a:t> </a:t>
            </a:r>
            <a:endParaRPr lang="en-US" altLang="ko-KR" sz="11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accent2"/>
                </a:solidFill>
              </a:rPr>
              <a:t>.</a:t>
            </a:r>
            <a:r>
              <a:rPr lang="en" altLang="ko-KR" sz="1100" dirty="0" err="1">
                <a:solidFill>
                  <a:schemeClr val="accent2"/>
                </a:solidFill>
              </a:rPr>
              <a:t>bashrc</a:t>
            </a:r>
            <a:r>
              <a:rPr lang="en" altLang="ko-KR" sz="1100" dirty="0">
                <a:solidFill>
                  <a:schemeClr val="accent2"/>
                </a:solidFill>
              </a:rPr>
              <a:t> : Bash </a:t>
            </a:r>
            <a:r>
              <a:rPr lang="ko-KR" altLang="en-US" sz="1100" dirty="0">
                <a:solidFill>
                  <a:schemeClr val="accent2"/>
                </a:solidFill>
              </a:rPr>
              <a:t>터미널의 </a:t>
            </a:r>
            <a:r>
              <a:rPr lang="ko-KR" altLang="en-US" sz="1100" b="1" dirty="0">
                <a:solidFill>
                  <a:schemeClr val="accent2"/>
                </a:solidFill>
              </a:rPr>
              <a:t>환경 설정 파일</a:t>
            </a:r>
            <a:endParaRPr lang="ko-KR" altLang="en-US" sz="1100" dirty="0">
              <a:solidFill>
                <a:schemeClr val="accent2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E087A64-0569-C24C-9740-AA1BF2E417A5}"/>
              </a:ext>
            </a:extLst>
          </p:cNvPr>
          <p:cNvSpPr/>
          <p:nvPr/>
        </p:nvSpPr>
        <p:spPr>
          <a:xfrm>
            <a:off x="2588866" y="6256546"/>
            <a:ext cx="298515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100" dirty="0" err="1">
                <a:solidFill>
                  <a:schemeClr val="accent2"/>
                </a:solidFill>
              </a:rPr>
              <a:t>conda</a:t>
            </a:r>
            <a:r>
              <a:rPr lang="en" altLang="ko-KR" sz="1100" dirty="0">
                <a:solidFill>
                  <a:schemeClr val="accent2"/>
                </a:solidFill>
              </a:rPr>
              <a:t> : </a:t>
            </a:r>
            <a:r>
              <a:rPr lang="en" altLang="ko-KR" sz="1100" b="1" dirty="0" err="1">
                <a:solidFill>
                  <a:schemeClr val="accent2"/>
                </a:solidFill>
              </a:rPr>
              <a:t>Conda</a:t>
            </a:r>
            <a:r>
              <a:rPr lang="en" altLang="ko-KR" sz="1100" b="1" dirty="0">
                <a:solidFill>
                  <a:schemeClr val="accent2"/>
                </a:solidFill>
              </a:rPr>
              <a:t> </a:t>
            </a:r>
            <a:r>
              <a:rPr lang="ko-KR" altLang="en-US" sz="1100" b="1" dirty="0">
                <a:solidFill>
                  <a:schemeClr val="accent2"/>
                </a:solidFill>
              </a:rPr>
              <a:t>프로그램 실행</a:t>
            </a:r>
            <a:r>
              <a:rPr lang="ko-KR" altLang="en-US" sz="1100" dirty="0">
                <a:solidFill>
                  <a:schemeClr val="accent2"/>
                </a:solidFill>
              </a:rPr>
              <a:t> </a:t>
            </a:r>
            <a:endParaRPr lang="en-US" altLang="ko-KR" sz="11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accent2"/>
                </a:solidFill>
              </a:rPr>
              <a:t>--</a:t>
            </a:r>
            <a:r>
              <a:rPr lang="en" altLang="ko-KR" sz="1100" dirty="0">
                <a:solidFill>
                  <a:schemeClr val="accent2"/>
                </a:solidFill>
              </a:rPr>
              <a:t>version : </a:t>
            </a:r>
            <a:r>
              <a:rPr lang="ko-KR" altLang="en-US" sz="1100" dirty="0">
                <a:solidFill>
                  <a:schemeClr val="accent2"/>
                </a:solidFill>
              </a:rPr>
              <a:t>프로그램의 </a:t>
            </a:r>
            <a:r>
              <a:rPr lang="ko-KR" altLang="en-US" sz="1100" b="1" dirty="0">
                <a:solidFill>
                  <a:schemeClr val="accent2"/>
                </a:solidFill>
              </a:rPr>
              <a:t>설치된 버전 확인</a:t>
            </a:r>
            <a:endParaRPr lang="ko-KR" altLang="en-US" sz="11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61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B6C2CF9-3E47-BE4B-B65A-0BDDE26397F8}"/>
              </a:ext>
            </a:extLst>
          </p:cNvPr>
          <p:cNvSpPr/>
          <p:nvPr/>
        </p:nvSpPr>
        <p:spPr>
          <a:xfrm>
            <a:off x="181093" y="442534"/>
            <a:ext cx="953505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/>
              <a:t>③ </a:t>
            </a:r>
            <a:r>
              <a:rPr lang="ko-KR" altLang="en-US" b="1" dirty="0" err="1"/>
              <a:t>워크숍용</a:t>
            </a:r>
            <a:r>
              <a:rPr lang="ko-KR" altLang="en-US" b="1" dirty="0"/>
              <a:t> 가상환경 생성</a:t>
            </a:r>
            <a:endParaRPr lang="en-US" altLang="ko-KR" sz="1400" dirty="0">
              <a:solidFill>
                <a:srgbClr val="00B050"/>
              </a:solidFill>
            </a:endParaRPr>
          </a:p>
          <a:p>
            <a:r>
              <a:rPr lang="en-US" altLang="ko-KR" dirty="0"/>
              <a:t># 1. Anaconda </a:t>
            </a:r>
            <a:r>
              <a:rPr lang="ko-KR" altLang="en-US" dirty="0"/>
              <a:t>기본 채널의 이용약관 동의</a:t>
            </a:r>
          </a:p>
          <a:p>
            <a:r>
              <a:rPr lang="en-US" altLang="ko-KR" dirty="0" err="1">
                <a:solidFill>
                  <a:srgbClr val="00B050"/>
                </a:solidFill>
              </a:rPr>
              <a:t>conda</a:t>
            </a:r>
            <a:r>
              <a:rPr lang="en-US" altLang="ko-KR" dirty="0">
                <a:solidFill>
                  <a:srgbClr val="00B050"/>
                </a:solidFill>
              </a:rPr>
              <a:t> </a:t>
            </a:r>
            <a:r>
              <a:rPr lang="en-US" altLang="ko-KR" dirty="0" err="1">
                <a:solidFill>
                  <a:srgbClr val="00B050"/>
                </a:solidFill>
              </a:rPr>
              <a:t>tos</a:t>
            </a:r>
            <a:r>
              <a:rPr lang="en-US" altLang="ko-KR" dirty="0">
                <a:solidFill>
                  <a:srgbClr val="00B050"/>
                </a:solidFill>
              </a:rPr>
              <a:t> accept --override-channels --channel https://</a:t>
            </a:r>
            <a:r>
              <a:rPr lang="en-US" altLang="ko-KR" dirty="0" err="1">
                <a:solidFill>
                  <a:srgbClr val="00B050"/>
                </a:solidFill>
              </a:rPr>
              <a:t>repo.anaconda.com</a:t>
            </a:r>
            <a:r>
              <a:rPr lang="en-US" altLang="ko-KR" dirty="0">
                <a:solidFill>
                  <a:srgbClr val="00B050"/>
                </a:solidFill>
              </a:rPr>
              <a:t>/</a:t>
            </a:r>
            <a:r>
              <a:rPr lang="en-US" altLang="ko-KR" dirty="0" err="1">
                <a:solidFill>
                  <a:srgbClr val="00B050"/>
                </a:solidFill>
              </a:rPr>
              <a:t>pkgs</a:t>
            </a:r>
            <a:r>
              <a:rPr lang="en-US" altLang="ko-KR" dirty="0">
                <a:solidFill>
                  <a:srgbClr val="00B050"/>
                </a:solidFill>
              </a:rPr>
              <a:t>/main</a:t>
            </a:r>
          </a:p>
          <a:p>
            <a:r>
              <a:rPr lang="en-US" altLang="ko-KR" dirty="0"/>
              <a:t># 2. Anaconda R </a:t>
            </a:r>
            <a:r>
              <a:rPr lang="ko-KR" altLang="en-US" dirty="0"/>
              <a:t>채널의 이용약관 동의</a:t>
            </a:r>
          </a:p>
          <a:p>
            <a:r>
              <a:rPr lang="en-US" altLang="ko-KR" dirty="0" err="1">
                <a:solidFill>
                  <a:srgbClr val="00B050"/>
                </a:solidFill>
              </a:rPr>
              <a:t>conda</a:t>
            </a:r>
            <a:r>
              <a:rPr lang="en-US" altLang="ko-KR" dirty="0">
                <a:solidFill>
                  <a:srgbClr val="00B050"/>
                </a:solidFill>
              </a:rPr>
              <a:t> </a:t>
            </a:r>
            <a:r>
              <a:rPr lang="en-US" altLang="ko-KR" dirty="0" err="1">
                <a:solidFill>
                  <a:srgbClr val="00B050"/>
                </a:solidFill>
              </a:rPr>
              <a:t>tos</a:t>
            </a:r>
            <a:r>
              <a:rPr lang="en-US" altLang="ko-KR" dirty="0">
                <a:solidFill>
                  <a:srgbClr val="00B050"/>
                </a:solidFill>
              </a:rPr>
              <a:t> accept --override-channels --channel https://repo.anaconda.com/pkgs/r</a:t>
            </a:r>
          </a:p>
          <a:p>
            <a:endParaRPr lang="en-US" altLang="ko-KR" dirty="0">
              <a:solidFill>
                <a:srgbClr val="00B050"/>
              </a:solidFill>
            </a:endParaRPr>
          </a:p>
          <a:p>
            <a:endParaRPr lang="en-US" altLang="ko-KR" dirty="0">
              <a:solidFill>
                <a:srgbClr val="00B050"/>
              </a:solidFill>
            </a:endParaRPr>
          </a:p>
          <a:p>
            <a:endParaRPr lang="en-US" altLang="ko-KR" dirty="0">
              <a:solidFill>
                <a:srgbClr val="00B050"/>
              </a:solidFill>
            </a:endParaRPr>
          </a:p>
          <a:p>
            <a:endParaRPr lang="en-US" altLang="ko-KR" dirty="0">
              <a:solidFill>
                <a:srgbClr val="00B050"/>
              </a:solidFill>
            </a:endParaRPr>
          </a:p>
          <a:p>
            <a:endParaRPr lang="en-US" altLang="ko-KR" dirty="0">
              <a:solidFill>
                <a:srgbClr val="00B050"/>
              </a:solidFill>
            </a:endParaRPr>
          </a:p>
          <a:p>
            <a:endParaRPr lang="en-US" altLang="ko-KR" dirty="0">
              <a:solidFill>
                <a:srgbClr val="00B050"/>
              </a:solidFill>
            </a:endParaRPr>
          </a:p>
          <a:p>
            <a:r>
              <a:rPr lang="en-US" altLang="ko-KR" dirty="0"/>
              <a:t># 3. </a:t>
            </a:r>
            <a:r>
              <a:rPr lang="ko-KR" altLang="en-US" dirty="0" err="1"/>
              <a:t>워크숍용</a:t>
            </a:r>
            <a:r>
              <a:rPr lang="ko-KR" altLang="en-US" dirty="0"/>
              <a:t> 독립적인 </a:t>
            </a:r>
            <a:r>
              <a:rPr lang="en-US" altLang="ko-KR" dirty="0"/>
              <a:t>Python </a:t>
            </a:r>
            <a:r>
              <a:rPr lang="ko-KR" altLang="en-US" dirty="0"/>
              <a:t>환경 생성 </a:t>
            </a:r>
            <a:r>
              <a:rPr lang="en-US" altLang="ko-KR" dirty="0"/>
              <a:t>(Python 3.9.21)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799F9F-79D9-F445-B2CF-4034B987D296}"/>
              </a:ext>
            </a:extLst>
          </p:cNvPr>
          <p:cNvSpPr/>
          <p:nvPr/>
        </p:nvSpPr>
        <p:spPr>
          <a:xfrm>
            <a:off x="183375" y="80510"/>
            <a:ext cx="3869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2. </a:t>
            </a:r>
            <a:r>
              <a:rPr lang="ko-KR" altLang="en-US" b="1" dirty="0"/>
              <a:t>서버 접속 및 개인 가상환경 생성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rcRect r="5964"/>
          <a:stretch/>
        </p:blipFill>
        <p:spPr>
          <a:xfrm>
            <a:off x="334433" y="5285008"/>
            <a:ext cx="11081613" cy="1247768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3DDA5A2E-997A-8F49-9357-2CF28603104D}"/>
              </a:ext>
            </a:extLst>
          </p:cNvPr>
          <p:cNvSpPr/>
          <p:nvPr/>
        </p:nvSpPr>
        <p:spPr>
          <a:xfrm>
            <a:off x="6096000" y="2157234"/>
            <a:ext cx="54015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conda</a:t>
            </a:r>
            <a:r>
              <a:rPr lang="en" altLang="ko-KR" sz="1200" dirty="0">
                <a:solidFill>
                  <a:schemeClr val="accent2"/>
                </a:solidFill>
              </a:rPr>
              <a:t> </a:t>
            </a:r>
            <a:r>
              <a:rPr lang="en" altLang="ko-KR" sz="1200" dirty="0" err="1">
                <a:solidFill>
                  <a:schemeClr val="accent2"/>
                </a:solidFill>
              </a:rPr>
              <a:t>tos</a:t>
            </a:r>
            <a:r>
              <a:rPr lang="en" altLang="ko-KR" sz="1200" dirty="0">
                <a:solidFill>
                  <a:schemeClr val="accent2"/>
                </a:solidFill>
              </a:rPr>
              <a:t> accept : Anaconda </a:t>
            </a:r>
            <a:r>
              <a:rPr lang="ko-KR" altLang="en-US" sz="1200" dirty="0">
                <a:solidFill>
                  <a:schemeClr val="accent2"/>
                </a:solidFill>
              </a:rPr>
              <a:t>채널의 </a:t>
            </a:r>
            <a:r>
              <a:rPr lang="ko-KR" altLang="en-US" sz="1200" b="1" dirty="0">
                <a:solidFill>
                  <a:schemeClr val="accent2"/>
                </a:solidFill>
              </a:rPr>
              <a:t>이용약관</a:t>
            </a:r>
            <a:r>
              <a:rPr lang="en-US" altLang="ko-KR" sz="1200" b="1" dirty="0">
                <a:solidFill>
                  <a:schemeClr val="accent2"/>
                </a:solidFill>
              </a:rPr>
              <a:t>(</a:t>
            </a:r>
            <a:r>
              <a:rPr lang="en" altLang="ko-KR" sz="1200" b="1" dirty="0" err="1">
                <a:solidFill>
                  <a:schemeClr val="accent2"/>
                </a:solidFill>
              </a:rPr>
              <a:t>ToS</a:t>
            </a:r>
            <a:r>
              <a:rPr lang="en" altLang="ko-KR" sz="1200" b="1" dirty="0">
                <a:solidFill>
                  <a:schemeClr val="accent2"/>
                </a:solidFill>
              </a:rPr>
              <a:t>)</a:t>
            </a:r>
            <a:r>
              <a:rPr lang="ko-KR" altLang="en-US" sz="1200" b="1" dirty="0">
                <a:solidFill>
                  <a:schemeClr val="accent2"/>
                </a:solidFill>
              </a:rPr>
              <a:t>에 동의</a:t>
            </a:r>
            <a:r>
              <a:rPr lang="ko-KR" altLang="en-US" sz="1200" dirty="0">
                <a:solidFill>
                  <a:schemeClr val="accent2"/>
                </a:solidFill>
              </a:rPr>
              <a:t> 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--</a:t>
            </a:r>
            <a:r>
              <a:rPr lang="en" altLang="ko-KR" sz="1200" dirty="0">
                <a:solidFill>
                  <a:schemeClr val="accent2"/>
                </a:solidFill>
              </a:rPr>
              <a:t>channel : </a:t>
            </a:r>
            <a:r>
              <a:rPr lang="ko-KR" altLang="en-US" sz="1200" dirty="0">
                <a:solidFill>
                  <a:schemeClr val="accent2"/>
                </a:solidFill>
              </a:rPr>
              <a:t>이용할 </a:t>
            </a:r>
            <a:r>
              <a:rPr lang="ko-KR" altLang="en-US" sz="1200" b="1" dirty="0">
                <a:solidFill>
                  <a:schemeClr val="accent2"/>
                </a:solidFill>
              </a:rPr>
              <a:t>패키지 저장소</a:t>
            </a:r>
            <a:r>
              <a:rPr lang="en-US" altLang="ko-KR" sz="1200" b="1" dirty="0">
                <a:solidFill>
                  <a:schemeClr val="accent2"/>
                </a:solidFill>
              </a:rPr>
              <a:t>(</a:t>
            </a:r>
            <a:r>
              <a:rPr lang="ko-KR" altLang="en-US" sz="1200" b="1" dirty="0">
                <a:solidFill>
                  <a:schemeClr val="accent2"/>
                </a:solidFill>
              </a:rPr>
              <a:t>채널</a:t>
            </a:r>
            <a:r>
              <a:rPr lang="en-US" altLang="ko-KR" sz="1200" b="1" dirty="0">
                <a:solidFill>
                  <a:schemeClr val="accent2"/>
                </a:solidFill>
              </a:rPr>
              <a:t>)</a:t>
            </a:r>
            <a:r>
              <a:rPr lang="ko-KR" altLang="en-US" sz="1200" b="1" dirty="0" err="1">
                <a:solidFill>
                  <a:schemeClr val="accent2"/>
                </a:solidFill>
              </a:rPr>
              <a:t>를</a:t>
            </a:r>
            <a:r>
              <a:rPr lang="ko-KR" altLang="en-US" sz="1200" b="1" dirty="0">
                <a:solidFill>
                  <a:schemeClr val="accent2"/>
                </a:solidFill>
              </a:rPr>
              <a:t> 지정</a:t>
            </a:r>
            <a:r>
              <a:rPr lang="ko-KR" altLang="en-US" sz="1200" dirty="0">
                <a:solidFill>
                  <a:schemeClr val="accent2"/>
                </a:solidFill>
              </a:rPr>
              <a:t> 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pkgs</a:t>
            </a:r>
            <a:r>
              <a:rPr lang="en" altLang="ko-KR" sz="1200" dirty="0">
                <a:solidFill>
                  <a:schemeClr val="accent2"/>
                </a:solidFill>
              </a:rPr>
              <a:t>/main : Python </a:t>
            </a:r>
            <a:r>
              <a:rPr lang="ko-KR" altLang="en-US" sz="1200" dirty="0">
                <a:solidFill>
                  <a:schemeClr val="accent2"/>
                </a:solidFill>
              </a:rPr>
              <a:t>패키지가 제공되는 </a:t>
            </a:r>
            <a:r>
              <a:rPr lang="en" altLang="ko-KR" sz="1200" b="1" dirty="0">
                <a:solidFill>
                  <a:schemeClr val="accent2"/>
                </a:solidFill>
              </a:rPr>
              <a:t>Anaconda </a:t>
            </a:r>
            <a:r>
              <a:rPr lang="ko-KR" altLang="en-US" sz="1200" b="1" dirty="0">
                <a:solidFill>
                  <a:schemeClr val="accent2"/>
                </a:solidFill>
              </a:rPr>
              <a:t>기본 채널</a:t>
            </a:r>
            <a:r>
              <a:rPr lang="ko-KR" altLang="en-US" sz="1200" dirty="0">
                <a:solidFill>
                  <a:schemeClr val="accent2"/>
                </a:solidFill>
              </a:rPr>
              <a:t> 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pkgs</a:t>
            </a:r>
            <a:r>
              <a:rPr lang="en" altLang="ko-KR" sz="1200" dirty="0">
                <a:solidFill>
                  <a:schemeClr val="accent2"/>
                </a:solidFill>
              </a:rPr>
              <a:t>/r : R </a:t>
            </a:r>
            <a:r>
              <a:rPr lang="ko-KR" altLang="en-US" sz="1200" dirty="0">
                <a:solidFill>
                  <a:schemeClr val="accent2"/>
                </a:solidFill>
              </a:rPr>
              <a:t>관련 패키지가 제공되는 </a:t>
            </a:r>
            <a:r>
              <a:rPr lang="en" altLang="ko-KR" sz="1200" b="1" dirty="0">
                <a:solidFill>
                  <a:schemeClr val="accent2"/>
                </a:solidFill>
              </a:rPr>
              <a:t>Anaconda R </a:t>
            </a:r>
            <a:r>
              <a:rPr lang="ko-KR" altLang="en-US" sz="1200" b="1" dirty="0">
                <a:solidFill>
                  <a:schemeClr val="accent2"/>
                </a:solidFill>
              </a:rPr>
              <a:t>채널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sz="1200" b="1" dirty="0">
              <a:solidFill>
                <a:schemeClr val="accent2"/>
              </a:solidFill>
            </a:endParaRPr>
          </a:p>
          <a:p>
            <a:r>
              <a:rPr lang="ko-KR" altLang="en-US" sz="1200" b="1" dirty="0">
                <a:solidFill>
                  <a:schemeClr val="accent2"/>
                </a:solidFill>
              </a:rPr>
              <a:t>* 채널</a:t>
            </a:r>
            <a:r>
              <a:rPr lang="en-US" altLang="ko-KR" sz="1200" b="1" dirty="0">
                <a:solidFill>
                  <a:schemeClr val="accent2"/>
                </a:solidFill>
              </a:rPr>
              <a:t>(</a:t>
            </a:r>
            <a:r>
              <a:rPr lang="en" altLang="ko-KR" sz="1200" b="1" dirty="0">
                <a:solidFill>
                  <a:schemeClr val="accent2"/>
                </a:solidFill>
              </a:rPr>
              <a:t>Channel)</a:t>
            </a:r>
            <a:r>
              <a:rPr lang="en" altLang="ko-KR" sz="1200" dirty="0">
                <a:solidFill>
                  <a:schemeClr val="accent2"/>
                </a:solidFill>
              </a:rPr>
              <a:t> = </a:t>
            </a:r>
            <a:r>
              <a:rPr lang="ko-KR" altLang="en-US" sz="1200" dirty="0">
                <a:solidFill>
                  <a:schemeClr val="accent2"/>
                </a:solidFill>
              </a:rPr>
              <a:t>프로그램이나 라이브러리를 </a:t>
            </a:r>
            <a:r>
              <a:rPr lang="ko-KR" altLang="en-US" sz="1200" dirty="0" err="1">
                <a:solidFill>
                  <a:schemeClr val="accent2"/>
                </a:solidFill>
              </a:rPr>
              <a:t>내려받는</a:t>
            </a:r>
            <a:r>
              <a:rPr lang="ko-KR" altLang="en-US" sz="1200" dirty="0">
                <a:solidFill>
                  <a:schemeClr val="accent2"/>
                </a:solidFill>
              </a:rPr>
              <a:t> </a:t>
            </a:r>
            <a:r>
              <a:rPr lang="ko-KR" altLang="en-US" sz="1200" b="1" dirty="0">
                <a:solidFill>
                  <a:schemeClr val="accent2"/>
                </a:solidFill>
              </a:rPr>
              <a:t>온라인 저장소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E2821CA-2F6B-7A42-84E6-1E4DFA41BFAB}"/>
              </a:ext>
            </a:extLst>
          </p:cNvPr>
          <p:cNvSpPr/>
          <p:nvPr/>
        </p:nvSpPr>
        <p:spPr>
          <a:xfrm>
            <a:off x="6171543" y="3997353"/>
            <a:ext cx="4088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 err="1">
                <a:solidFill>
                  <a:schemeClr val="accent2"/>
                </a:solidFill>
              </a:rPr>
              <a:t>conda</a:t>
            </a:r>
            <a:r>
              <a:rPr lang="en" altLang="ko-KR" sz="1200" dirty="0">
                <a:solidFill>
                  <a:schemeClr val="accent2"/>
                </a:solidFill>
              </a:rPr>
              <a:t> create : </a:t>
            </a:r>
            <a:r>
              <a:rPr lang="ko-KR" altLang="en-US" sz="1200" b="1" dirty="0">
                <a:solidFill>
                  <a:schemeClr val="accent2"/>
                </a:solidFill>
              </a:rPr>
              <a:t>새로운 가상환경 생성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-</a:t>
            </a:r>
            <a:r>
              <a:rPr lang="en" altLang="ko-KR" sz="1200" dirty="0">
                <a:solidFill>
                  <a:schemeClr val="accent2"/>
                </a:solidFill>
              </a:rPr>
              <a:t>n workshop : </a:t>
            </a:r>
            <a:r>
              <a:rPr lang="ko-KR" altLang="en-US" sz="1200" dirty="0">
                <a:solidFill>
                  <a:schemeClr val="accent2"/>
                </a:solidFill>
              </a:rPr>
              <a:t>가상환경 이름을 </a:t>
            </a:r>
            <a:r>
              <a:rPr lang="en" altLang="ko-KR" sz="1200" b="1" dirty="0">
                <a:solidFill>
                  <a:schemeClr val="accent2"/>
                </a:solidFill>
              </a:rPr>
              <a:t>workshop</a:t>
            </a:r>
            <a:r>
              <a:rPr lang="ko-KR" altLang="en-US" sz="1200" dirty="0" err="1">
                <a:solidFill>
                  <a:schemeClr val="accent2"/>
                </a:solidFill>
              </a:rPr>
              <a:t>으로</a:t>
            </a:r>
            <a:r>
              <a:rPr lang="ko-KR" altLang="en-US" sz="1200" dirty="0">
                <a:solidFill>
                  <a:schemeClr val="accent2"/>
                </a:solidFill>
              </a:rPr>
              <a:t> 지정</a:t>
            </a:r>
            <a:endParaRPr lang="en-US" altLang="ko-KR" sz="1200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" altLang="ko-KR" sz="1200" dirty="0">
                <a:solidFill>
                  <a:schemeClr val="accent2"/>
                </a:solidFill>
              </a:rPr>
              <a:t>python=3.9.21 : Python </a:t>
            </a:r>
            <a:r>
              <a:rPr lang="en" altLang="ko-KR" sz="1200" b="1" dirty="0">
                <a:solidFill>
                  <a:schemeClr val="accent2"/>
                </a:solidFill>
              </a:rPr>
              <a:t>3.9.21 </a:t>
            </a:r>
            <a:r>
              <a:rPr lang="ko-KR" altLang="en-US" sz="1200" b="1" dirty="0">
                <a:solidFill>
                  <a:schemeClr val="accent2"/>
                </a:solidFill>
              </a:rPr>
              <a:t>버전 설치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accent2"/>
                </a:solidFill>
              </a:rPr>
              <a:t>-</a:t>
            </a:r>
            <a:r>
              <a:rPr lang="en" altLang="ko-KR" sz="1200" dirty="0">
                <a:solidFill>
                  <a:schemeClr val="accent2"/>
                </a:solidFill>
              </a:rPr>
              <a:t>y : </a:t>
            </a:r>
            <a:r>
              <a:rPr lang="ko-KR" altLang="en-US" sz="1200" dirty="0">
                <a:solidFill>
                  <a:schemeClr val="accent2"/>
                </a:solidFill>
              </a:rPr>
              <a:t>설치 중 확인 질문에 자동으로 </a:t>
            </a:r>
            <a:r>
              <a:rPr lang="en" altLang="ko-KR" sz="1200" b="1" dirty="0">
                <a:solidFill>
                  <a:schemeClr val="accent2"/>
                </a:solidFill>
              </a:rPr>
              <a:t>Yes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74EAA9-0974-654E-8866-7B0CFDFED1B2}"/>
              </a:ext>
            </a:extLst>
          </p:cNvPr>
          <p:cNvSpPr txBox="1"/>
          <p:nvPr/>
        </p:nvSpPr>
        <p:spPr>
          <a:xfrm>
            <a:off x="181092" y="4412851"/>
            <a:ext cx="61071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</a:t>
            </a:r>
            <a:r>
              <a:rPr kumimoji="1" lang="ko-KR" altLang="en-US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혹시 에러가 발생하면 </a:t>
            </a:r>
            <a:r>
              <a:rPr kumimoji="1" lang="en-US" altLang="ko-KR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“-y”</a:t>
            </a:r>
            <a:r>
              <a:rPr kumimoji="1" lang="ko-KR" altLang="en-US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만 터미널에서 직접 입력해주세요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CA278DB-DEF2-0049-A928-CBC5074EF7D4}"/>
              </a:ext>
            </a:extLst>
          </p:cNvPr>
          <p:cNvSpPr/>
          <p:nvPr/>
        </p:nvSpPr>
        <p:spPr>
          <a:xfrm>
            <a:off x="181093" y="3951954"/>
            <a:ext cx="4418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ko-KR" dirty="0" err="1">
                <a:solidFill>
                  <a:srgbClr val="00B050"/>
                </a:solidFill>
              </a:rPr>
              <a:t>conda</a:t>
            </a:r>
            <a:r>
              <a:rPr kumimoji="1" lang="en-US" altLang="ko-KR" dirty="0">
                <a:solidFill>
                  <a:srgbClr val="00B050"/>
                </a:solidFill>
              </a:rPr>
              <a:t> create -n </a:t>
            </a:r>
            <a:r>
              <a:rPr kumimoji="1" lang="en-US" altLang="ko-KR" dirty="0" err="1">
                <a:solidFill>
                  <a:srgbClr val="00B050"/>
                </a:solidFill>
              </a:rPr>
              <a:t>herbpai</a:t>
            </a:r>
            <a:r>
              <a:rPr kumimoji="1" lang="en-US" altLang="ko-KR" dirty="0">
                <a:solidFill>
                  <a:srgbClr val="00B050"/>
                </a:solidFill>
              </a:rPr>
              <a:t> python=3.10 </a:t>
            </a:r>
            <a:r>
              <a:rPr kumimoji="1" lang="en-US" altLang="ko-KR" dirty="0">
                <a:solidFill>
                  <a:srgbClr val="FF0000"/>
                </a:solidFill>
              </a:rPr>
              <a:t>-y</a:t>
            </a:r>
          </a:p>
        </p:txBody>
      </p:sp>
    </p:spTree>
    <p:extLst>
      <p:ext uri="{BB962C8B-B14F-4D97-AF65-F5344CB8AC3E}">
        <p14:creationId xmlns:p14="http://schemas.microsoft.com/office/powerpoint/2010/main" val="3057974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6025</TotalTime>
  <Words>6827</Words>
  <Application>Microsoft Office PowerPoint</Application>
  <PresentationFormat>와이드스크린</PresentationFormat>
  <Paragraphs>1342</Paragraphs>
  <Slides>67</Slides>
  <Notes>32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67</vt:i4>
      </vt:variant>
    </vt:vector>
  </HeadingPairs>
  <TitlesOfParts>
    <vt:vector size="76" baseType="lpstr">
      <vt:lpstr>Helvetica Neue</vt:lpstr>
      <vt:lpstr>Noto Sans CJK KR</vt:lpstr>
      <vt:lpstr>-webkit-standard</vt:lpstr>
      <vt:lpstr>NanumGothic</vt:lpstr>
      <vt:lpstr>맑은 고딕</vt:lpstr>
      <vt:lpstr>Arial</vt:lpstr>
      <vt:lpstr>Consolas</vt:lpstr>
      <vt:lpstr>Wingdings</vt:lpstr>
      <vt:lpstr>Office 테마</vt:lpstr>
      <vt:lpstr>AI 기반 식물표본 이미지 동정  AI based identification of Herbarium images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기반 식물표본 이미지 동정  AI based identification of Herbarium images</dc:title>
  <dc:creator>Microsoft Office 사용자</dc:creator>
  <cp:lastModifiedBy>Sangtae Kim</cp:lastModifiedBy>
  <cp:revision>247</cp:revision>
  <dcterms:created xsi:type="dcterms:W3CDTF">2026-08-08T06:41:41Z</dcterms:created>
  <dcterms:modified xsi:type="dcterms:W3CDTF">2026-08-17T13:50:13Z</dcterms:modified>
</cp:coreProperties>
</file>